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71395" y="485192"/>
            <a:ext cx="783771" cy="149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2873" y="578497"/>
            <a:ext cx="671804" cy="933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48881" y="653142"/>
            <a:ext cx="503853" cy="802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06285" y="2090056"/>
            <a:ext cx="1231640" cy="1231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15003" y="2090056"/>
            <a:ext cx="1250302" cy="1231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940767" y="3638938"/>
            <a:ext cx="2612571" cy="1362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034073" y="4833256"/>
            <a:ext cx="541175" cy="1306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1859" y="4751415"/>
            <a:ext cx="0" cy="2078743"/>
          </a:xfrm>
          <a:custGeom>
            <a:avLst/>
            <a:gdLst/>
            <a:ahLst/>
            <a:cxnLst/>
            <a:rect l="l" t="t" r="r" b="b"/>
            <a:pathLst>
              <a:path h="2078743">
                <a:moveTo>
                  <a:pt x="0" y="2078743"/>
                </a:moveTo>
                <a:lnTo>
                  <a:pt x="0" y="0"/>
                </a:lnTo>
              </a:path>
            </a:pathLst>
          </a:custGeom>
          <a:ln w="37208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37192" y="306243"/>
            <a:ext cx="958120" cy="0"/>
          </a:xfrm>
          <a:custGeom>
            <a:avLst/>
            <a:gdLst/>
            <a:ahLst/>
            <a:cxnLst/>
            <a:rect l="l" t="t" r="r" b="b"/>
            <a:pathLst>
              <a:path w="958120">
                <a:moveTo>
                  <a:pt x="0" y="0"/>
                </a:moveTo>
                <a:lnTo>
                  <a:pt x="958120" y="0"/>
                </a:lnTo>
              </a:path>
            </a:pathLst>
          </a:custGeom>
          <a:ln w="9302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004590" y="399044"/>
            <a:ext cx="558128" cy="0"/>
          </a:xfrm>
          <a:custGeom>
            <a:avLst/>
            <a:gdLst/>
            <a:ahLst/>
            <a:cxnLst/>
            <a:rect l="l" t="t" r="r" b="b"/>
            <a:pathLst>
              <a:path w="558128">
                <a:moveTo>
                  <a:pt x="0" y="0"/>
                </a:moveTo>
                <a:lnTo>
                  <a:pt x="558128" y="0"/>
                </a:lnTo>
              </a:path>
            </a:pathLst>
          </a:custGeom>
          <a:ln w="18604">
            <a:solidFill>
              <a:srgbClr val="90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32541" y="1206414"/>
            <a:ext cx="0" cy="3730603"/>
          </a:xfrm>
          <a:custGeom>
            <a:avLst/>
            <a:gdLst/>
            <a:ahLst/>
            <a:cxnLst/>
            <a:rect l="l" t="t" r="r" b="b"/>
            <a:pathLst>
              <a:path h="3730603">
                <a:moveTo>
                  <a:pt x="0" y="3730603"/>
                </a:moveTo>
                <a:lnTo>
                  <a:pt x="0" y="0"/>
                </a:lnTo>
              </a:path>
            </a:pathLst>
          </a:custGeom>
          <a:ln w="27906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948756" y="1447697"/>
            <a:ext cx="0" cy="668167"/>
          </a:xfrm>
          <a:custGeom>
            <a:avLst/>
            <a:gdLst/>
            <a:ahLst/>
            <a:cxnLst/>
            <a:rect l="l" t="t" r="r" b="b"/>
            <a:pathLst>
              <a:path h="668167">
                <a:moveTo>
                  <a:pt x="0" y="668167"/>
                </a:moveTo>
                <a:lnTo>
                  <a:pt x="0" y="0"/>
                </a:lnTo>
              </a:path>
            </a:pathLst>
          </a:custGeom>
          <a:ln w="9302">
            <a:solidFill>
              <a:srgbClr val="603F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083637" y="1382736"/>
            <a:ext cx="0" cy="733127"/>
          </a:xfrm>
          <a:custGeom>
            <a:avLst/>
            <a:gdLst/>
            <a:ahLst/>
            <a:cxnLst/>
            <a:rect l="l" t="t" r="r" b="b"/>
            <a:pathLst>
              <a:path h="733127">
                <a:moveTo>
                  <a:pt x="0" y="733127"/>
                </a:moveTo>
                <a:lnTo>
                  <a:pt x="0" y="0"/>
                </a:lnTo>
              </a:path>
            </a:pathLst>
          </a:custGeom>
          <a:ln w="27906">
            <a:solidFill>
              <a:srgbClr val="A86B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525510" y="1480177"/>
            <a:ext cx="493012" cy="0"/>
          </a:xfrm>
          <a:custGeom>
            <a:avLst/>
            <a:gdLst/>
            <a:ahLst/>
            <a:cxnLst/>
            <a:rect l="l" t="t" r="r" b="b"/>
            <a:pathLst>
              <a:path w="493012">
                <a:moveTo>
                  <a:pt x="0" y="0"/>
                </a:moveTo>
                <a:lnTo>
                  <a:pt x="493012" y="0"/>
                </a:lnTo>
              </a:path>
            </a:pathLst>
          </a:custGeom>
          <a:ln w="27906">
            <a:solidFill>
              <a:srgbClr val="B880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846474" y="1410576"/>
            <a:ext cx="0" cy="705288"/>
          </a:xfrm>
          <a:custGeom>
            <a:avLst/>
            <a:gdLst/>
            <a:ahLst/>
            <a:cxnLst/>
            <a:rect l="l" t="t" r="r" b="b"/>
            <a:pathLst>
              <a:path h="705288">
                <a:moveTo>
                  <a:pt x="0" y="705288"/>
                </a:moveTo>
                <a:lnTo>
                  <a:pt x="0" y="0"/>
                </a:lnTo>
              </a:path>
            </a:pathLst>
          </a:custGeom>
          <a:ln w="9302">
            <a:solidFill>
              <a:srgbClr val="6448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986005" y="1484817"/>
            <a:ext cx="0" cy="631046"/>
          </a:xfrm>
          <a:custGeom>
            <a:avLst/>
            <a:gdLst/>
            <a:ahLst/>
            <a:cxnLst/>
            <a:rect l="l" t="t" r="r" b="b"/>
            <a:pathLst>
              <a:path h="631046">
                <a:moveTo>
                  <a:pt x="0" y="631046"/>
                </a:moveTo>
                <a:lnTo>
                  <a:pt x="0" y="0"/>
                </a:lnTo>
              </a:path>
            </a:pathLst>
          </a:custGeom>
          <a:ln w="18604">
            <a:solidFill>
              <a:srgbClr val="9767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037167" y="1614738"/>
            <a:ext cx="1469737" cy="0"/>
          </a:xfrm>
          <a:custGeom>
            <a:avLst/>
            <a:gdLst/>
            <a:ahLst/>
            <a:cxnLst/>
            <a:rect l="l" t="t" r="r" b="b"/>
            <a:pathLst>
              <a:path w="1469737">
                <a:moveTo>
                  <a:pt x="0" y="0"/>
                </a:moveTo>
                <a:lnTo>
                  <a:pt x="1469737" y="0"/>
                </a:lnTo>
              </a:path>
            </a:pathLst>
          </a:custGeom>
          <a:ln w="27906">
            <a:solidFill>
              <a:srgbClr val="B880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851125" y="3285158"/>
            <a:ext cx="0" cy="825929"/>
          </a:xfrm>
          <a:custGeom>
            <a:avLst/>
            <a:gdLst/>
            <a:ahLst/>
            <a:cxnLst/>
            <a:rect l="l" t="t" r="r" b="b"/>
            <a:pathLst>
              <a:path h="825929">
                <a:moveTo>
                  <a:pt x="0" y="825929"/>
                </a:moveTo>
                <a:lnTo>
                  <a:pt x="0" y="0"/>
                </a:lnTo>
              </a:path>
            </a:pathLst>
          </a:custGeom>
          <a:ln w="18604">
            <a:solidFill>
              <a:srgbClr val="836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697619" y="4941657"/>
            <a:ext cx="809285" cy="0"/>
          </a:xfrm>
          <a:custGeom>
            <a:avLst/>
            <a:gdLst/>
            <a:ahLst/>
            <a:cxnLst/>
            <a:rect l="l" t="t" r="r" b="b"/>
            <a:pathLst>
              <a:path w="809285">
                <a:moveTo>
                  <a:pt x="0" y="0"/>
                </a:moveTo>
                <a:lnTo>
                  <a:pt x="809285" y="0"/>
                </a:lnTo>
              </a:path>
            </a:pathLst>
          </a:custGeom>
          <a:ln w="37208">
            <a:solidFill>
              <a:srgbClr val="8C8C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55796" y="6273353"/>
            <a:ext cx="0" cy="445444"/>
          </a:xfrm>
          <a:custGeom>
            <a:avLst/>
            <a:gdLst/>
            <a:ahLst/>
            <a:cxnLst/>
            <a:rect l="l" t="t" r="r" b="b"/>
            <a:pathLst>
              <a:path h="445444">
                <a:moveTo>
                  <a:pt x="0" y="445444"/>
                </a:moveTo>
                <a:lnTo>
                  <a:pt x="0" y="0"/>
                </a:lnTo>
              </a:path>
            </a:pathLst>
          </a:custGeom>
          <a:ln w="31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744090" y="1243534"/>
            <a:ext cx="0" cy="723847"/>
          </a:xfrm>
          <a:custGeom>
            <a:avLst/>
            <a:gdLst/>
            <a:ahLst/>
            <a:cxnLst/>
            <a:rect l="l" t="t" r="r" b="b"/>
            <a:pathLst>
              <a:path h="723847">
                <a:moveTo>
                  <a:pt x="0" y="723847"/>
                </a:moveTo>
                <a:lnTo>
                  <a:pt x="0" y="0"/>
                </a:lnTo>
              </a:path>
            </a:pathLst>
          </a:custGeom>
          <a:ln w="186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744090" y="3377960"/>
            <a:ext cx="0" cy="464004"/>
          </a:xfrm>
          <a:custGeom>
            <a:avLst/>
            <a:gdLst/>
            <a:ahLst/>
            <a:cxnLst/>
            <a:rect l="l" t="t" r="r" b="b"/>
            <a:pathLst>
              <a:path h="464004">
                <a:moveTo>
                  <a:pt x="0" y="464004"/>
                </a:moveTo>
                <a:lnTo>
                  <a:pt x="0" y="0"/>
                </a:lnTo>
              </a:path>
            </a:pathLst>
          </a:custGeom>
          <a:ln w="93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753391" y="4473012"/>
            <a:ext cx="0" cy="445444"/>
          </a:xfrm>
          <a:custGeom>
            <a:avLst/>
            <a:gdLst/>
            <a:ahLst/>
            <a:cxnLst/>
            <a:rect l="l" t="t" r="r" b="b"/>
            <a:pathLst>
              <a:path h="445444">
                <a:moveTo>
                  <a:pt x="0" y="445444"/>
                </a:moveTo>
                <a:lnTo>
                  <a:pt x="0" y="0"/>
                </a:lnTo>
              </a:path>
            </a:pathLst>
          </a:custGeom>
          <a:ln w="93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106832" y="6806959"/>
            <a:ext cx="744170" cy="0"/>
          </a:xfrm>
          <a:custGeom>
            <a:avLst/>
            <a:gdLst/>
            <a:ahLst/>
            <a:cxnLst/>
            <a:rect l="l" t="t" r="r" b="b"/>
            <a:pathLst>
              <a:path w="744170">
                <a:moveTo>
                  <a:pt x="0" y="0"/>
                </a:moveTo>
                <a:lnTo>
                  <a:pt x="744170" y="0"/>
                </a:lnTo>
              </a:path>
            </a:pathLst>
          </a:custGeom>
          <a:ln w="27906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116093" y="18560"/>
            <a:ext cx="0" cy="2338587"/>
          </a:xfrm>
          <a:custGeom>
            <a:avLst/>
            <a:gdLst/>
            <a:ahLst/>
            <a:cxnLst/>
            <a:rect l="l" t="t" r="r" b="b"/>
            <a:pathLst>
              <a:path h="2338587">
                <a:moveTo>
                  <a:pt x="0" y="2338587"/>
                </a:moveTo>
                <a:lnTo>
                  <a:pt x="0" y="0"/>
                </a:lnTo>
              </a:path>
            </a:pathLst>
          </a:custGeom>
          <a:ln w="93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85948"/>
            <a:ext cx="8376919" cy="9847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020442"/>
            <a:ext cx="8376919" cy="21440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7375" y="3200400"/>
            <a:ext cx="3835400" cy="762000"/>
          </a:xfrm>
          <a:effectLst>
            <a:outerShdw dist="68392" dir="1308085" algn="ctr" rotWithShape="0">
              <a:schemeClr val="bg1"/>
            </a:outerShdw>
          </a:effec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ar-IQ" sz="6600" dirty="0"/>
              <a:t/>
            </a:r>
            <a:br>
              <a:rPr lang="ar-IQ" sz="6600" dirty="0"/>
            </a:br>
            <a:r>
              <a:rPr lang="ar-IQ" sz="6600" dirty="0"/>
              <a:t/>
            </a:r>
            <a:br>
              <a:rPr lang="ar-IQ" sz="6600" dirty="0"/>
            </a:br>
            <a:r>
              <a:rPr lang="en-US" sz="6600" dirty="0"/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Thermodynamics </a:t>
            </a:r>
            <a:endParaRPr lang="en-US" sz="31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24400" y="93663"/>
            <a:ext cx="342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Diyala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College of Engineering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Engineering Department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Second Year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Semester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ME210 : Thermodynamics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618038" y="2468563"/>
            <a:ext cx="3535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ME210- CHAPTER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ar-IQ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400" y="3886200"/>
            <a:ext cx="6655027" cy="575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marR="12700" indent="-190500" algn="l" rtl="0">
              <a:lnSpc>
                <a:spcPts val="4320"/>
              </a:lnSpc>
              <a:spcBef>
                <a:spcPts val="140"/>
              </a:spcBef>
              <a:tabLst>
                <a:tab pos="1054100" algn="l"/>
                <a:tab pos="4304030" algn="l"/>
              </a:tabLst>
            </a:pPr>
            <a:r>
              <a:rPr lang="en-US" sz="2400" b="1" dirty="0" smtClean="0">
                <a:solidFill>
                  <a:srgbClr val="A40020"/>
                </a:solidFill>
                <a:latin typeface="Arial"/>
                <a:cs typeface="Arial"/>
              </a:rPr>
              <a:t> THE SECOND</a:t>
            </a:r>
            <a:r>
              <a:rPr lang="en-US" sz="2400" b="1" spc="-10" dirty="0" smtClean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lang="en-US" sz="2400" b="1" spc="0" dirty="0" smtClean="0">
                <a:solidFill>
                  <a:srgbClr val="A40020"/>
                </a:solidFill>
                <a:latin typeface="Arial"/>
                <a:cs typeface="Arial"/>
              </a:rPr>
              <a:t>LAW OF THERMODYN</a:t>
            </a:r>
            <a:r>
              <a:rPr lang="en-US" sz="2400" b="1" spc="10" dirty="0" smtClean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lang="en-US" sz="2400" b="1" spc="0" dirty="0" smtClean="0">
                <a:solidFill>
                  <a:srgbClr val="A40020"/>
                </a:solidFill>
                <a:latin typeface="Arial"/>
                <a:cs typeface="Arial"/>
              </a:rPr>
              <a:t>MICS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126" name="مستطيل 7"/>
          <p:cNvSpPr>
            <a:spLocks noChangeArrowheads="1"/>
          </p:cNvSpPr>
          <p:nvPr/>
        </p:nvSpPr>
        <p:spPr bwMode="auto">
          <a:xfrm>
            <a:off x="5121275" y="5029200"/>
            <a:ext cx="263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Sameer D. Ali</a:t>
            </a:r>
            <a:endParaRPr lang="ar-IQ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Layth Abed Hassnawe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صورة 8" descr="1235042_296397363831861_1401777003_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11926"/>
          <a:stretch>
            <a:fillRect/>
          </a:stretch>
        </p:blipFill>
        <p:spPr bwMode="auto">
          <a:xfrm>
            <a:off x="2438400" y="492125"/>
            <a:ext cx="17303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03238"/>
            <a:ext cx="908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199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0553" y="6442455"/>
            <a:ext cx="4937760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751" rIns="0" bIns="0" rtlCol="0">
            <a:noAutofit/>
          </a:bodyPr>
          <a:lstStyle/>
          <a:p>
            <a:pPr marL="16510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1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ec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nd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Law</a:t>
            </a:r>
            <a:r>
              <a:rPr sz="24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ts val="2855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ermo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2400" b="1" spc="-3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mics: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98473"/>
            <a:ext cx="3649979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K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lvin</a:t>
            </a:r>
            <a:r>
              <a:rPr sz="2400" b="1" spc="-5" dirty="0" smtClean="0">
                <a:solidFill>
                  <a:srgbClr val="FF3300"/>
                </a:solidFill>
                <a:latin typeface="Arial"/>
                <a:cs typeface="Arial"/>
              </a:rPr>
              <a:t>–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Planck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Statement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6428" y="3925189"/>
            <a:ext cx="316293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K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n–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nck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 of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 sec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3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3393313"/>
            <a:ext cx="4084954" cy="283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1590">
              <a:lnSpc>
                <a:spcPct val="100000"/>
              </a:lnSpc>
            </a:pPr>
            <a:r>
              <a:rPr sz="1800" i="1" dirty="0" smtClean="0">
                <a:solidFill>
                  <a:srgbClr val="CC00CC"/>
                </a:solidFill>
                <a:latin typeface="Arial"/>
                <a:cs typeface="Arial"/>
              </a:rPr>
              <a:t>No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eng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ha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ve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 th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 effici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ncy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10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0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rce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or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for a p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er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nt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te,</a:t>
            </a:r>
            <a:r>
              <a:rPr sz="18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ork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ng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id 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ust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exc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ge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at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ith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the 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vir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-2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i="1" spc="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as 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 as the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ac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 marL="12700" marR="1270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mpo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ib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</a:t>
            </a:r>
            <a:r>
              <a:rPr sz="1800" spc="-10" dirty="0" smtClean="0">
                <a:latin typeface="Arial"/>
                <a:cs typeface="Arial"/>
              </a:rPr>
              <a:t>ha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100</a:t>
            </a:r>
            <a:r>
              <a:rPr sz="1800" spc="0" dirty="0" smtClean="0">
                <a:latin typeface="Arial"/>
                <a:cs typeface="Arial"/>
              </a:rPr>
              <a:t>% 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e to friction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ative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fects. </a:t>
            </a:r>
            <a:r>
              <a:rPr sz="1800" spc="5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 a 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mitati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actu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457200"/>
            <a:ext cx="3371850" cy="340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3565" y="1575435"/>
          <a:ext cx="3244850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"/>
                <a:gridCol w="3155950"/>
                <a:gridCol w="44450"/>
              </a:tblGrid>
              <a:tr h="4445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70">
                      <a:solidFill>
                        <a:srgbClr val="009999"/>
                      </a:solidFill>
                      <a:prstDash val="solid"/>
                    </a:lnL>
                    <a:lnT w="26670">
                      <a:solidFill>
                        <a:srgbClr val="009999"/>
                      </a:solidFill>
                      <a:prstDash val="soli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6670">
                      <a:solidFill>
                        <a:srgbClr val="009999"/>
                      </a:solidFill>
                      <a:prstDash val="solid"/>
                    </a:lnT>
                    <a:lnB w="13970">
                      <a:solidFill>
                        <a:srgbClr val="009999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970">
                      <a:solidFill>
                        <a:srgbClr val="009999"/>
                      </a:solidFill>
                      <a:prstDash val="solid"/>
                    </a:lnR>
                    <a:lnT w="13970">
                      <a:solidFill>
                        <a:srgbClr val="009999"/>
                      </a:solidFill>
                      <a:prstDash val="solid"/>
                    </a:lnT>
                  </a:tcPr>
                </a:tc>
              </a:tr>
              <a:tr h="149733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670">
                      <a:solidFill>
                        <a:srgbClr val="009999"/>
                      </a:solidFill>
                      <a:prstDash val="solid"/>
                    </a:lnL>
                    <a:lnR w="13970">
                      <a:solidFill>
                        <a:srgbClr val="009999"/>
                      </a:solidFill>
                      <a:prstDash val="solid"/>
                    </a:lnR>
                    <a:lnB w="26670">
                      <a:solidFill>
                        <a:srgbClr val="009999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9969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ss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ib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for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y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vi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 th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tes</a:t>
                      </a:r>
                      <a:r>
                        <a:rPr sz="18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 c</a:t>
                      </a:r>
                      <a:r>
                        <a:rPr sz="1800" spc="-2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cle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to rec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ive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at from a si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 res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rvo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pr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ce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et am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ork.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70">
                      <a:solidFill>
                        <a:srgbClr val="009999"/>
                      </a:solidFill>
                      <a:prstDash val="solid"/>
                    </a:lnL>
                    <a:lnR w="26670">
                      <a:solidFill>
                        <a:srgbClr val="009999"/>
                      </a:solidFill>
                      <a:prstDash val="solid"/>
                    </a:lnR>
                    <a:lnT w="13970">
                      <a:solidFill>
                        <a:srgbClr val="009999"/>
                      </a:solidFill>
                      <a:prstDash val="solid"/>
                    </a:lnT>
                    <a:lnB w="26670">
                      <a:solidFill>
                        <a:srgbClr val="009999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670">
                      <a:solidFill>
                        <a:srgbClr val="009999"/>
                      </a:solidFill>
                      <a:prstDash val="solid"/>
                    </a:lnL>
                    <a:lnR w="13970">
                      <a:solidFill>
                        <a:srgbClr val="009999"/>
                      </a:solidFill>
                      <a:prstDash val="solid"/>
                    </a:lnR>
                  </a:tcPr>
                </a:tc>
              </a:tr>
              <a:tr h="4445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70">
                      <a:solidFill>
                        <a:srgbClr val="009999"/>
                      </a:solidFill>
                      <a:prstDash val="solid"/>
                    </a:lnL>
                    <a:lnT w="26670">
                      <a:solidFill>
                        <a:srgbClr val="009999"/>
                      </a:solidFill>
                      <a:prstDash val="solid"/>
                    </a:lnT>
                    <a:lnB w="1397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6670">
                      <a:solidFill>
                        <a:srgbClr val="009999"/>
                      </a:solidFill>
                      <a:prstDash val="solid"/>
                    </a:lnT>
                    <a:lnB w="1397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970">
                      <a:solidFill>
                        <a:srgbClr val="009999"/>
                      </a:solidFill>
                      <a:prstDash val="solid"/>
                    </a:lnR>
                    <a:lnB w="13970">
                      <a:solidFill>
                        <a:srgbClr val="0099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600" y="6442455"/>
            <a:ext cx="44958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34010" algn="l" rtl="0">
              <a:lnSpc>
                <a:spcPts val="1664"/>
              </a:lnSpc>
            </a:pPr>
            <a:r>
              <a:rPr sz="1400" spc="-110" dirty="0" smtClean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28663"/>
            <a:ext cx="8534400" cy="579437"/>
          </a:xfrm>
          <a:custGeom>
            <a:avLst/>
            <a:gdLst/>
            <a:ahLst/>
            <a:cxnLst/>
            <a:rect l="l" t="t" r="r" b="b"/>
            <a:pathLst>
              <a:path w="8534400" h="579437">
                <a:moveTo>
                  <a:pt x="0" y="579437"/>
                </a:moveTo>
                <a:lnTo>
                  <a:pt x="8534400" y="579437"/>
                </a:lnTo>
                <a:lnTo>
                  <a:pt x="85344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687" rIns="0" bIns="0" rtlCol="0">
            <a:noAutofit/>
          </a:bodyPr>
          <a:lstStyle/>
          <a:p>
            <a:pPr marL="127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REFRIGER</a:t>
            </a:r>
            <a:r>
              <a:rPr sz="3200" b="1" spc="-23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-65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ORS</a:t>
            </a:r>
            <a:r>
              <a:rPr sz="3200" b="1" spc="-15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AND HE</a:t>
            </a:r>
            <a:r>
              <a:rPr sz="3200" b="1" spc="-24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PUMPS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878078"/>
            <a:ext cx="4972050" cy="496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4930" algn="l" rtl="0">
              <a:lnSpc>
                <a:spcPct val="100000"/>
              </a:lnSpc>
            </a:pPr>
            <a:r>
              <a:rPr sz="1800" dirty="0" smtClean="0">
                <a:solidFill>
                  <a:srgbClr val="FF33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30"/>
              </a:spcBef>
            </a:pPr>
            <a:endParaRPr sz="1100"/>
          </a:p>
          <a:p>
            <a:pPr marR="74930" algn="l" rtl="0">
              <a:lnSpc>
                <a:spcPct val="100000"/>
              </a:lnSpc>
            </a:pPr>
            <a:r>
              <a:rPr sz="1800" dirty="0" smtClean="0">
                <a:solidFill>
                  <a:srgbClr val="FF33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00"/>
              </a:lnSpc>
              <a:spcBef>
                <a:spcPts val="8"/>
              </a:spcBef>
            </a:pPr>
            <a:endParaRPr sz="8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R="74930" algn="l" rtl="0">
              <a:lnSpc>
                <a:spcPct val="100000"/>
              </a:lnSpc>
            </a:pPr>
            <a:r>
              <a:rPr sz="1800" dirty="0" smtClean="0">
                <a:solidFill>
                  <a:srgbClr val="FF33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950"/>
              </a:lnSpc>
              <a:spcBef>
                <a:spcPts val="19"/>
              </a:spcBef>
            </a:pPr>
            <a:endParaRPr sz="95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R="74930" algn="l" rtl="0">
              <a:lnSpc>
                <a:spcPct val="100000"/>
              </a:lnSpc>
            </a:pPr>
            <a:r>
              <a:rPr sz="1800" dirty="0" smtClean="0">
                <a:solidFill>
                  <a:srgbClr val="FF33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1728" y="878078"/>
            <a:ext cx="3362960" cy="38246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of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from a 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3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-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a 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5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-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friger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tor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fri</a:t>
            </a:r>
            <a:r>
              <a:rPr sz="1800" spc="-10" dirty="0" smtClean="0">
                <a:latin typeface="Arial"/>
                <a:cs typeface="Arial"/>
              </a:rPr>
              <a:t>ge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tors,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ke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hea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eng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12700" marR="441959" algn="just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flu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friger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nt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 marL="12700" marR="174625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most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ntly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- compr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friger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n c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5831768"/>
            <a:ext cx="2841625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sic 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t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cal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914400"/>
            <a:ext cx="4972050" cy="492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600" y="4876800"/>
            <a:ext cx="4495800" cy="1758950"/>
          </a:xfrm>
          <a:custGeom>
            <a:avLst/>
            <a:gdLst/>
            <a:ahLst/>
            <a:cxnLst/>
            <a:rect l="l" t="t" r="r" b="b"/>
            <a:pathLst>
              <a:path w="4495800" h="1758950">
                <a:moveTo>
                  <a:pt x="0" y="1758950"/>
                </a:moveTo>
                <a:lnTo>
                  <a:pt x="4495800" y="1758950"/>
                </a:lnTo>
                <a:lnTo>
                  <a:pt x="4495800" y="0"/>
                </a:lnTo>
                <a:lnTo>
                  <a:pt x="0" y="0"/>
                </a:lnTo>
                <a:lnTo>
                  <a:pt x="0" y="175895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600" y="4876800"/>
            <a:ext cx="4495800" cy="1758950"/>
          </a:xfrm>
          <a:custGeom>
            <a:avLst/>
            <a:gdLst/>
            <a:ahLst/>
            <a:cxnLst/>
            <a:rect l="l" t="t" r="r" b="b"/>
            <a:pathLst>
              <a:path w="4495800" h="1758950">
                <a:moveTo>
                  <a:pt x="0" y="1758950"/>
                </a:moveTo>
                <a:lnTo>
                  <a:pt x="4495800" y="1758950"/>
                </a:lnTo>
                <a:lnTo>
                  <a:pt x="4495800" y="0"/>
                </a:lnTo>
                <a:lnTo>
                  <a:pt x="0" y="0"/>
                </a:lnTo>
                <a:lnTo>
                  <a:pt x="0" y="1758950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8975" y="4917694"/>
            <a:ext cx="4293235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In a 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zer 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artme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is 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sor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refrig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serv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as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ev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 us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is 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 kitch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 serve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373" rIns="0" bIns="0" rtlCol="0">
            <a:noAutofit/>
          </a:bodyPr>
          <a:lstStyle/>
          <a:p>
            <a:pPr marL="3430904" rtl="0">
              <a:lnSpc>
                <a:spcPct val="100000"/>
              </a:lnSpc>
            </a:pP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ef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icient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Performance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5601919"/>
            <a:ext cx="3492500" cy="60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j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ctive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refri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to rem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i="1" spc="187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from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375" y="1259078"/>
            <a:ext cx="4406265" cy="1534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effici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ncy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frig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ssed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erms of the 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b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fficient of </a:t>
            </a:r>
            <a:r>
              <a:rPr sz="1800" b="1" spc="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form</a:t>
            </a:r>
            <a:r>
              <a:rPr sz="1800" b="1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nce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(COP)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6"/>
              </a:spcBef>
            </a:pPr>
            <a:endParaRPr sz="850"/>
          </a:p>
          <a:p>
            <a:pPr marL="12700" marR="1016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ctive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to rem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ve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(</a:t>
            </a:r>
            <a:r>
              <a:rPr sz="1800" i="1" spc="0" dirty="0" smtClean="0"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)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refrig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5638800"/>
            <a:ext cx="2895600" cy="666750"/>
          </a:xfrm>
          <a:custGeom>
            <a:avLst/>
            <a:gdLst/>
            <a:ahLst/>
            <a:cxnLst/>
            <a:rect l="l" t="t" r="r" b="b"/>
            <a:pathLst>
              <a:path w="2895600" h="666750">
                <a:moveTo>
                  <a:pt x="0" y="666750"/>
                </a:moveTo>
                <a:lnTo>
                  <a:pt x="2895600" y="666750"/>
                </a:lnTo>
                <a:lnTo>
                  <a:pt x="289560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0" y="5638800"/>
            <a:ext cx="2895600" cy="666750"/>
          </a:xfrm>
          <a:custGeom>
            <a:avLst/>
            <a:gdLst/>
            <a:ahLst/>
            <a:cxnLst/>
            <a:rect l="l" t="t" r="r" b="b"/>
            <a:pathLst>
              <a:path w="2895600" h="666750">
                <a:moveTo>
                  <a:pt x="0" y="666750"/>
                </a:moveTo>
                <a:lnTo>
                  <a:pt x="2895600" y="666750"/>
                </a:lnTo>
                <a:lnTo>
                  <a:pt x="289560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32628" y="5679643"/>
            <a:ext cx="267462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COP</a:t>
            </a:r>
            <a:r>
              <a:rPr sz="1800" spc="0" baseline="-20833" dirty="0" smtClean="0">
                <a:latin typeface="Arial"/>
                <a:cs typeface="Arial"/>
              </a:rPr>
              <a:t>R </a:t>
            </a:r>
            <a:r>
              <a:rPr sz="1800" spc="-254" baseline="-20833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be 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2400" y="3047989"/>
            <a:ext cx="3888002" cy="752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0" y="3962471"/>
            <a:ext cx="3191330" cy="363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0" y="4495797"/>
            <a:ext cx="4005796" cy="746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457200"/>
            <a:ext cx="3190875" cy="5076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200" y="6442455"/>
            <a:ext cx="26670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3840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1535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Heat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mps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7375" y="463550"/>
            <a:ext cx="1382395" cy="193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j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ctive of a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to 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i="1" spc="232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4622790"/>
            <a:ext cx="3356598" cy="63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313358"/>
            <a:ext cx="3492816" cy="630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6019806"/>
            <a:ext cx="2011418" cy="320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93594" y="6074968"/>
            <a:ext cx="2936240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for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latin typeface="Arial"/>
                <a:cs typeface="Arial"/>
              </a:rPr>
              <a:t>L</a:t>
            </a:r>
            <a:r>
              <a:rPr sz="1800" i="1" spc="187" baseline="-20833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latin typeface="Arial"/>
                <a:cs typeface="Arial"/>
              </a:rPr>
              <a:t>H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2200" y="5330825"/>
            <a:ext cx="2667000" cy="1298575"/>
          </a:xfrm>
          <a:custGeom>
            <a:avLst/>
            <a:gdLst/>
            <a:ahLst/>
            <a:cxnLst/>
            <a:rect l="l" t="t" r="r" b="b"/>
            <a:pathLst>
              <a:path w="2667000" h="1298575">
                <a:moveTo>
                  <a:pt x="0" y="1298575"/>
                </a:moveTo>
                <a:lnTo>
                  <a:pt x="2667000" y="1298575"/>
                </a:lnTo>
                <a:lnTo>
                  <a:pt x="2667000" y="0"/>
                </a:lnTo>
                <a:lnTo>
                  <a:pt x="0" y="0"/>
                </a:lnTo>
                <a:lnTo>
                  <a:pt x="0" y="12985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2200" y="5330825"/>
            <a:ext cx="2667000" cy="1298575"/>
          </a:xfrm>
          <a:custGeom>
            <a:avLst/>
            <a:gdLst/>
            <a:ahLst/>
            <a:cxnLst/>
            <a:rect l="l" t="t" r="r" b="b"/>
            <a:pathLst>
              <a:path w="2667000" h="1298575">
                <a:moveTo>
                  <a:pt x="0" y="1298575"/>
                </a:moveTo>
                <a:lnTo>
                  <a:pt x="2667000" y="1298575"/>
                </a:lnTo>
                <a:lnTo>
                  <a:pt x="2667000" y="0"/>
                </a:lnTo>
                <a:lnTo>
                  <a:pt x="0" y="0"/>
                </a:lnTo>
                <a:lnTo>
                  <a:pt x="0" y="1298575"/>
                </a:lnTo>
                <a:close/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51828" y="5371795"/>
            <a:ext cx="2459355" cy="1189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lu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5" dirty="0" smtClean="0">
                <a:latin typeface="Arial"/>
                <a:cs typeface="Arial"/>
              </a:rPr>
              <a:t>P</a:t>
            </a:r>
            <a:r>
              <a:rPr sz="1800" spc="-7" baseline="-20833" dirty="0" smtClean="0">
                <a:latin typeface="Arial"/>
                <a:cs typeface="Arial"/>
              </a:rPr>
              <a:t>HP</a:t>
            </a:r>
            <a:endParaRPr sz="1800" baseline="-20833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12700" marR="321945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What d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es COP</a:t>
            </a:r>
            <a:r>
              <a:rPr sz="1800" spc="-7" baseline="-20833" dirty="0" smtClean="0">
                <a:latin typeface="Arial"/>
                <a:cs typeface="Arial"/>
              </a:rPr>
              <a:t>H</a:t>
            </a:r>
            <a:r>
              <a:rPr sz="1800" spc="0" baseline="-20833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=1 re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2925" y="304800"/>
            <a:ext cx="2505075" cy="4086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9800" y="838200"/>
            <a:ext cx="2838450" cy="4276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64634" y="3164459"/>
            <a:ext cx="1877060" cy="1931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625" marR="12700" indent="-3556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to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us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tract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from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carry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 into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 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doo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4459838"/>
            <a:ext cx="2640965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When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inst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ck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ond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fu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975" y="188976"/>
            <a:ext cx="4749800" cy="546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Most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ay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COP</a:t>
            </a:r>
            <a:r>
              <a:rPr sz="1800" spc="-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2 to </a:t>
            </a:r>
            <a:r>
              <a:rPr sz="1800" spc="-5" dirty="0" smtClean="0">
                <a:latin typeface="Arial"/>
                <a:cs typeface="Arial"/>
              </a:rPr>
              <a:t>3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5975" y="792479"/>
            <a:ext cx="5468620" cy="4717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Most 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isti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cold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tside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ea</a:t>
            </a:r>
            <a:r>
              <a:rPr sz="1800" spc="0" dirty="0" smtClean="0">
                <a:latin typeface="Arial"/>
                <a:cs typeface="Arial"/>
              </a:rPr>
              <a:t>t s</a:t>
            </a:r>
            <a:r>
              <a:rPr sz="1800" spc="-10" dirty="0" smtClean="0">
                <a:latin typeface="Arial"/>
                <a:cs typeface="Arial"/>
              </a:rPr>
              <a:t>ou</a:t>
            </a:r>
            <a:r>
              <a:rPr sz="1800" spc="0" dirty="0" smtClean="0">
                <a:latin typeface="Arial"/>
                <a:cs typeface="Arial"/>
              </a:rPr>
              <a:t>rce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(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-4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-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ou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rce</a:t>
            </a:r>
            <a:r>
              <a:rPr sz="18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355600" marR="4064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In co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d cl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mat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ir 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zi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  <a:p>
            <a:pPr marL="355600" marR="374650" indent="-342900" algn="l" rtl="0">
              <a:lnSpc>
                <a:spcPct val="100099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In such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ot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i="1" spc="-2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al</a:t>
            </a:r>
            <a:r>
              <a:rPr sz="1800" i="1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gr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-so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rc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)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HP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rce 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ed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301625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ch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mps 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, 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 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also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nt.</a:t>
            </a:r>
            <a:endParaRPr sz="1800">
              <a:latin typeface="Arial"/>
              <a:cs typeface="Arial"/>
            </a:endParaRPr>
          </a:p>
          <a:p>
            <a:pPr marL="355600" marR="1270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spc="-5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ir</a:t>
            </a:r>
            <a:r>
              <a:rPr sz="1800" b="1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con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 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om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a 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rtment.</a:t>
            </a:r>
            <a:endParaRPr sz="1800">
              <a:latin typeface="Arial"/>
              <a:cs typeface="Arial"/>
            </a:endParaRPr>
          </a:p>
          <a:p>
            <a:pPr marL="355600" marR="95631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COP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frig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refri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tion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24892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ref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re,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 is 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 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5715000"/>
            <a:ext cx="5257800" cy="915987"/>
          </a:xfrm>
          <a:custGeom>
            <a:avLst/>
            <a:gdLst/>
            <a:ahLst/>
            <a:cxnLst/>
            <a:rect l="l" t="t" r="r" b="b"/>
            <a:pathLst>
              <a:path w="5257800" h="915987">
                <a:moveTo>
                  <a:pt x="0" y="915987"/>
                </a:moveTo>
                <a:lnTo>
                  <a:pt x="5257800" y="915987"/>
                </a:lnTo>
                <a:lnTo>
                  <a:pt x="5257800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5755568"/>
            <a:ext cx="5064125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Ene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gy effici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ncy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(EER):</a:t>
            </a:r>
            <a:r>
              <a:rPr sz="1800" b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rem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45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1 Wh (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atth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ur)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ectric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sum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171450"/>
            <a:ext cx="2790825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943600"/>
            <a:ext cx="213360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028" y="5451043"/>
            <a:ext cx="2661285" cy="1216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6990" algn="just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refri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tes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statem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 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3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26"/>
              </a:spcBef>
            </a:pPr>
            <a:endParaRPr sz="1300"/>
          </a:p>
          <a:p>
            <a:pPr marR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66700"/>
            <a:ext cx="4005579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1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ec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nd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Law</a:t>
            </a:r>
            <a:r>
              <a:rPr sz="24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 algn="l" rtl="0">
              <a:lnSpc>
                <a:spcPts val="2855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ermo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2400" b="1" spc="-3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mics:</a:t>
            </a:r>
            <a:r>
              <a:rPr sz="2400" b="1" spc="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Cla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sius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998473"/>
            <a:ext cx="1499235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855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Statement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208634"/>
            <a:ext cx="4950460" cy="201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i="1" dirty="0" smtClean="0">
                <a:solidFill>
                  <a:srgbClr val="CC00CC"/>
                </a:solidFill>
                <a:latin typeface="Arial"/>
                <a:cs typeface="Arial"/>
              </a:rPr>
              <a:t>It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states that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 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frig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rat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ca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i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te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ss its co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ssor</a:t>
            </a:r>
            <a:r>
              <a:rPr sz="1800" i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is dr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ven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by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xter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al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er so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rce, such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as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ctric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ot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-7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12700" marR="11176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5" dirty="0" smtClean="0">
                <a:latin typeface="Arial"/>
                <a:cs typeface="Arial"/>
              </a:rPr>
              <a:t>a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fect on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surro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gs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sum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some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form 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ork,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of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from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lde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bod</a:t>
            </a:r>
            <a:r>
              <a:rPr sz="1800" spc="0" dirty="0" smtClean="0">
                <a:latin typeface="Arial"/>
                <a:cs typeface="Arial"/>
              </a:rPr>
              <a:t>y to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one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5294376"/>
            <a:ext cx="491426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-19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te, no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rim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</a:t>
            </a:r>
            <a:r>
              <a:rPr sz="18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 b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cted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 co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icts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spc="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 sh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be tak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 su</a:t>
            </a:r>
            <a:r>
              <a:rPr sz="1800" spc="-3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 of its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it</a:t>
            </a:r>
            <a:r>
              <a:rPr sz="1800" spc="-16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600" y="304800"/>
            <a:ext cx="2876550" cy="511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11499"/>
              </p:ext>
            </p:extLst>
          </p:nvPr>
        </p:nvGraphicFramePr>
        <p:xfrm>
          <a:off x="431165" y="1421764"/>
          <a:ext cx="4692650" cy="2137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"/>
                <a:gridCol w="4603750"/>
                <a:gridCol w="44450"/>
              </a:tblGrid>
              <a:tr h="44450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70">
                      <a:solidFill>
                        <a:srgbClr val="009999"/>
                      </a:solidFill>
                      <a:prstDash val="solid"/>
                    </a:lnL>
                    <a:lnT w="26670">
                      <a:solidFill>
                        <a:srgbClr val="009999"/>
                      </a:solidFill>
                      <a:prstDash val="soli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6670">
                      <a:solidFill>
                        <a:srgbClr val="009999"/>
                      </a:solidFill>
                      <a:prstDash val="solid"/>
                    </a:lnT>
                    <a:lnB w="13970">
                      <a:solidFill>
                        <a:srgbClr val="009999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970">
                      <a:solidFill>
                        <a:srgbClr val="009999"/>
                      </a:solidFill>
                      <a:prstDash val="solid"/>
                    </a:lnR>
                    <a:lnT w="13970">
                      <a:solidFill>
                        <a:srgbClr val="009999"/>
                      </a:solidFill>
                      <a:prstDash val="solid"/>
                    </a:lnT>
                  </a:tcPr>
                </a:tc>
              </a:tr>
              <a:tr h="149732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670">
                      <a:solidFill>
                        <a:srgbClr val="009999"/>
                      </a:solidFill>
                      <a:prstDash val="solid"/>
                    </a:lnL>
                    <a:lnR w="13970">
                      <a:solidFill>
                        <a:srgbClr val="009999"/>
                      </a:solidFill>
                      <a:prstDash val="solid"/>
                    </a:lnR>
                    <a:lnB w="26670">
                      <a:solidFill>
                        <a:srgbClr val="009999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129539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is im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oss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to co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struct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ev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ce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 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tes</a:t>
                      </a:r>
                      <a:r>
                        <a:rPr sz="18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 c</a:t>
                      </a:r>
                      <a:r>
                        <a:rPr sz="1800" spc="-2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cle</a:t>
                      </a:r>
                      <a:r>
                        <a:rPr sz="1800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d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uc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3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fect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 t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ha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sfer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hea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from</a:t>
                      </a:r>
                      <a:r>
                        <a:rPr sz="18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4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- tem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ture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dy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-tem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ture b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6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70">
                      <a:solidFill>
                        <a:srgbClr val="009999"/>
                      </a:solidFill>
                      <a:prstDash val="solid"/>
                    </a:lnL>
                    <a:lnR w="26670">
                      <a:solidFill>
                        <a:srgbClr val="009999"/>
                      </a:solidFill>
                      <a:prstDash val="solid"/>
                    </a:lnR>
                    <a:lnT w="13970">
                      <a:solidFill>
                        <a:srgbClr val="009999"/>
                      </a:solidFill>
                      <a:prstDash val="solid"/>
                    </a:lnT>
                    <a:lnB w="26670">
                      <a:solidFill>
                        <a:srgbClr val="009999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6670">
                      <a:solidFill>
                        <a:srgbClr val="009999"/>
                      </a:solidFill>
                      <a:prstDash val="solid"/>
                    </a:lnL>
                    <a:lnR w="13970">
                      <a:solidFill>
                        <a:srgbClr val="009999"/>
                      </a:solidFill>
                      <a:prstDash val="solid"/>
                    </a:lnR>
                  </a:tcPr>
                </a:tc>
              </a:tr>
              <a:tr h="4445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970">
                      <a:solidFill>
                        <a:srgbClr val="009999"/>
                      </a:solidFill>
                      <a:prstDash val="solid"/>
                    </a:lnL>
                    <a:lnT w="26670">
                      <a:solidFill>
                        <a:srgbClr val="009999"/>
                      </a:solidFill>
                      <a:prstDash val="solid"/>
                    </a:lnT>
                    <a:lnB w="1397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6670">
                      <a:solidFill>
                        <a:srgbClr val="009999"/>
                      </a:solidFill>
                      <a:prstDash val="solid"/>
                    </a:lnT>
                    <a:lnB w="1397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970">
                      <a:solidFill>
                        <a:srgbClr val="009999"/>
                      </a:solidFill>
                      <a:prstDash val="solid"/>
                    </a:lnR>
                    <a:lnB w="13970">
                      <a:solidFill>
                        <a:srgbClr val="0099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0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q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uivalenc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the </a:t>
            </a:r>
            <a:r>
              <a:rPr sz="2800" b="1" spc="-229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wo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Sta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ments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609" y="2554859"/>
            <a:ext cx="1637030" cy="193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vi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tion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K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n–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nck stat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to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us statem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5222494"/>
            <a:ext cx="6358255" cy="146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lv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-5" dirty="0" smtClean="0">
                <a:latin typeface="Arial"/>
                <a:cs typeface="Arial"/>
              </a:rPr>
              <a:t>n–</a:t>
            </a:r>
            <a:r>
              <a:rPr sz="1800" spc="0" dirty="0" smtClean="0">
                <a:latin typeface="Arial"/>
                <a:cs typeface="Arial"/>
              </a:rPr>
              <a:t>Pl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nck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statem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nts 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statem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 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 vi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tes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Ke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vi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–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lan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ck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stat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lso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vi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us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statem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nt,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vice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762000"/>
            <a:ext cx="6019800" cy="439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52463"/>
            <a:ext cx="8610600" cy="579437"/>
          </a:xfrm>
          <a:custGeom>
            <a:avLst/>
            <a:gdLst/>
            <a:ahLst/>
            <a:cxnLst/>
            <a:rect l="l" t="t" r="r" b="b"/>
            <a:pathLst>
              <a:path w="8610600" h="579437">
                <a:moveTo>
                  <a:pt x="0" y="579437"/>
                </a:moveTo>
                <a:lnTo>
                  <a:pt x="8610600" y="579437"/>
                </a:lnTo>
                <a:lnTo>
                  <a:pt x="86106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86435"/>
            <a:ext cx="6530340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PERPETUAL-MOTI</a:t>
            </a:r>
            <a:r>
              <a:rPr sz="3200" b="1" spc="-2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200" b="1" spc="-3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MACHINES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155313"/>
            <a:ext cx="33140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-moti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vi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irst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(PM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1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6428" y="3774313"/>
            <a:ext cx="3313429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-moti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vi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mics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(PMM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835397"/>
            <a:ext cx="8135620" cy="1437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3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rpetual-moti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ne:</a:t>
            </a:r>
            <a:r>
              <a:rPr sz="1800" b="1" spc="-9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y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v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irst or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-13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. 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irst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(by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cre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ting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)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PMM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PMM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mer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ts,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5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-moti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kn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6262115"/>
            <a:ext cx="68846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d.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If </a:t>
            </a:r>
            <a:r>
              <a:rPr sz="1800" b="1" i="1" spc="-10" dirty="0" smtClean="0">
                <a:latin typeface="Arial"/>
                <a:cs typeface="Arial"/>
              </a:rPr>
              <a:t>s</a:t>
            </a:r>
            <a:r>
              <a:rPr sz="1800" b="1" i="1" spc="0" dirty="0" smtClean="0">
                <a:latin typeface="Arial"/>
                <a:cs typeface="Arial"/>
              </a:rPr>
              <a:t>omethi</a:t>
            </a:r>
            <a:r>
              <a:rPr sz="1800" b="1" i="1" spc="5" dirty="0" smtClean="0">
                <a:latin typeface="Arial"/>
                <a:cs typeface="Arial"/>
              </a:rPr>
              <a:t>n</a:t>
            </a:r>
            <a:r>
              <a:rPr sz="1800" b="1" i="1" spc="0" dirty="0" smtClean="0">
                <a:latin typeface="Arial"/>
                <a:cs typeface="Arial"/>
              </a:rPr>
              <a:t>g </a:t>
            </a:r>
            <a:r>
              <a:rPr sz="1800" b="1" i="1" spc="-10" dirty="0" smtClean="0">
                <a:latin typeface="Arial"/>
                <a:cs typeface="Arial"/>
              </a:rPr>
              <a:t>s</a:t>
            </a:r>
            <a:r>
              <a:rPr sz="1800" b="1" i="1" spc="0" dirty="0" smtClean="0">
                <a:latin typeface="Arial"/>
                <a:cs typeface="Arial"/>
              </a:rPr>
              <a:t>o</a:t>
            </a:r>
            <a:r>
              <a:rPr sz="1800" b="1" i="1" spc="5" dirty="0" smtClean="0">
                <a:latin typeface="Arial"/>
                <a:cs typeface="Arial"/>
              </a:rPr>
              <a:t>u</a:t>
            </a:r>
            <a:r>
              <a:rPr sz="1800" b="1" i="1" spc="0" dirty="0" smtClean="0">
                <a:latin typeface="Arial"/>
                <a:cs typeface="Arial"/>
              </a:rPr>
              <a:t>n</a:t>
            </a:r>
            <a:r>
              <a:rPr sz="1800" b="1" i="1" spc="5" dirty="0" smtClean="0">
                <a:latin typeface="Arial"/>
                <a:cs typeface="Arial"/>
              </a:rPr>
              <a:t>d</a:t>
            </a:r>
            <a:r>
              <a:rPr sz="1800" b="1" i="1" spc="0" dirty="0" smtClean="0">
                <a:latin typeface="Arial"/>
                <a:cs typeface="Arial"/>
              </a:rPr>
              <a:t>s</a:t>
            </a:r>
            <a:r>
              <a:rPr sz="1800" b="1" i="1" spc="-1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too</a:t>
            </a:r>
            <a:r>
              <a:rPr sz="1800" b="1" i="1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g</a:t>
            </a:r>
            <a:r>
              <a:rPr sz="1800" b="1" i="1" spc="5" dirty="0" smtClean="0">
                <a:latin typeface="Arial"/>
                <a:cs typeface="Arial"/>
              </a:rPr>
              <a:t>o</a:t>
            </a:r>
            <a:r>
              <a:rPr sz="1800" b="1" i="1" spc="0" dirty="0" smtClean="0">
                <a:latin typeface="Arial"/>
                <a:cs typeface="Arial"/>
              </a:rPr>
              <a:t>od</a:t>
            </a:r>
            <a:r>
              <a:rPr sz="1800" b="1" i="1" spc="-1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to</a:t>
            </a:r>
            <a:r>
              <a:rPr sz="1800" b="1" i="1" spc="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be</a:t>
            </a:r>
            <a:r>
              <a:rPr sz="1800" b="1" i="1" spc="-10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true, </a:t>
            </a:r>
            <a:r>
              <a:rPr sz="1800" b="1" i="1" spc="5" dirty="0" smtClean="0">
                <a:latin typeface="Arial"/>
                <a:cs typeface="Arial"/>
              </a:rPr>
              <a:t>i</a:t>
            </a:r>
            <a:r>
              <a:rPr sz="1800" b="1" i="1" spc="0" dirty="0" smtClean="0">
                <a:latin typeface="Arial"/>
                <a:cs typeface="Arial"/>
              </a:rPr>
              <a:t>t</a:t>
            </a:r>
            <a:r>
              <a:rPr sz="1800" b="1" i="1" spc="-10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pro</a:t>
            </a:r>
            <a:r>
              <a:rPr sz="1800" b="1" i="1" spc="5" dirty="0" smtClean="0">
                <a:latin typeface="Arial"/>
                <a:cs typeface="Arial"/>
              </a:rPr>
              <a:t>b</a:t>
            </a:r>
            <a:r>
              <a:rPr sz="1800" b="1" i="1" spc="0" dirty="0" smtClean="0">
                <a:latin typeface="Arial"/>
                <a:cs typeface="Arial"/>
              </a:rPr>
              <a:t>ably</a:t>
            </a:r>
            <a:r>
              <a:rPr sz="1800" b="1" i="1" spc="-1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i</a:t>
            </a:r>
            <a:r>
              <a:rPr sz="1800" b="1" i="1" spc="15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838072"/>
            <a:ext cx="4648200" cy="328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6800" y="1063625"/>
            <a:ext cx="4114800" cy="267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28663"/>
            <a:ext cx="8610600" cy="519112"/>
          </a:xfrm>
          <a:custGeom>
            <a:avLst/>
            <a:gdLst/>
            <a:ahLst/>
            <a:cxnLst/>
            <a:rect l="l" t="t" r="r" b="b"/>
            <a:pathLst>
              <a:path w="8610600" h="519112">
                <a:moveTo>
                  <a:pt x="0" y="519112"/>
                </a:moveTo>
                <a:lnTo>
                  <a:pt x="8610600" y="519112"/>
                </a:lnTo>
                <a:lnTo>
                  <a:pt x="8610600" y="0"/>
                </a:lnTo>
                <a:lnTo>
                  <a:pt x="0" y="0"/>
                </a:lnTo>
                <a:lnTo>
                  <a:pt x="0" y="5191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19" rIns="0" bIns="0" rtlCol="0">
            <a:noAutofit/>
          </a:bodyPr>
          <a:lstStyle/>
          <a:p>
            <a:pPr marL="12700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RE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ER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IBLE</a:t>
            </a:r>
            <a:r>
              <a:rPr sz="2800" b="1" spc="-7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AND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I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RR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RSIB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4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PR</a:t>
            </a:r>
            <a:r>
              <a:rPr sz="2800" b="1" spc="-40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CE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35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5603443"/>
            <a:ext cx="21831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-8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fami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175" y="6105144"/>
            <a:ext cx="3884929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most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954278"/>
            <a:ext cx="8289925" cy="3121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46379" algn="l" rtl="0">
              <a:lnSpc>
                <a:spcPct val="100000"/>
              </a:lnSpc>
              <a:tabLst>
                <a:tab pos="457517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sib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proc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7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pr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cess th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can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be	rev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rsed</a:t>
            </a:r>
            <a:r>
              <a:rPr sz="1800" i="1" spc="5" dirty="0" smtClean="0">
                <a:latin typeface="Arial"/>
                <a:cs typeface="Arial"/>
              </a:rPr>
              <a:t> w</a:t>
            </a:r>
            <a:r>
              <a:rPr sz="1800" i="1" spc="0" dirty="0" smtClean="0">
                <a:latin typeface="Arial"/>
                <a:cs typeface="Arial"/>
              </a:rPr>
              <a:t>ith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ut l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av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ng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y </a:t>
            </a:r>
            <a:r>
              <a:rPr sz="1800" i="1" spc="5" dirty="0" smtClean="0">
                <a:latin typeface="Arial"/>
                <a:cs typeface="Arial"/>
              </a:rPr>
              <a:t>t</a:t>
            </a:r>
            <a:r>
              <a:rPr sz="1800" i="1" spc="0" dirty="0" smtClean="0">
                <a:latin typeface="Arial"/>
                <a:cs typeface="Arial"/>
              </a:rPr>
              <a:t>race on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5" dirty="0" smtClean="0">
                <a:latin typeface="Arial"/>
                <a:cs typeface="Arial"/>
              </a:rPr>
              <a:t>t</a:t>
            </a:r>
            <a:r>
              <a:rPr sz="1800" i="1" spc="0" dirty="0" smtClean="0">
                <a:latin typeface="Arial"/>
                <a:cs typeface="Arial"/>
              </a:rPr>
              <a:t>he 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surr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u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d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-1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Irr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sib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proc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 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2947035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2946400" algn="l"/>
              </a:tabLst>
            </a:pPr>
            <a:r>
              <a:rPr sz="1800" dirty="0" smtClean="0">
                <a:latin typeface="Arial"/>
                <a:cs typeface="Arial"/>
              </a:rPr>
              <a:t>All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947035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2946400" algn="l"/>
              </a:tabLst>
            </a:pPr>
            <a:r>
              <a:rPr sz="1800" b="1" i="1" dirty="0" smtClean="0">
                <a:latin typeface="Arial"/>
                <a:cs typeface="Arial"/>
              </a:rPr>
              <a:t>W</a:t>
            </a:r>
            <a:r>
              <a:rPr sz="1800" b="1" i="1" spc="5" dirty="0" smtClean="0">
                <a:latin typeface="Arial"/>
                <a:cs typeface="Arial"/>
              </a:rPr>
              <a:t>h</a:t>
            </a:r>
            <a:r>
              <a:rPr sz="1800" b="1" i="1" spc="0" dirty="0" smtClean="0">
                <a:latin typeface="Arial"/>
                <a:cs typeface="Arial"/>
              </a:rPr>
              <a:t>y</a:t>
            </a:r>
            <a:r>
              <a:rPr sz="1800" b="1" i="1" spc="-1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a</a:t>
            </a:r>
            <a:r>
              <a:rPr sz="1800" b="1" i="1" spc="-10" dirty="0" smtClean="0">
                <a:latin typeface="Arial"/>
                <a:cs typeface="Arial"/>
              </a:rPr>
              <a:t>r</a:t>
            </a:r>
            <a:r>
              <a:rPr sz="1800" b="1" i="1" spc="0" dirty="0" smtClean="0">
                <a:latin typeface="Arial"/>
                <a:cs typeface="Arial"/>
              </a:rPr>
              <a:t>e</a:t>
            </a:r>
            <a:r>
              <a:rPr sz="1800" b="1" i="1" spc="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latin typeface="Arial"/>
                <a:cs typeface="Arial"/>
              </a:rPr>
              <a:t>we inter</a:t>
            </a:r>
            <a:r>
              <a:rPr sz="1800" b="1" i="1" spc="-10" dirty="0" smtClean="0">
                <a:latin typeface="Arial"/>
                <a:cs typeface="Arial"/>
              </a:rPr>
              <a:t>e</a:t>
            </a:r>
            <a:r>
              <a:rPr sz="1800" b="1" i="1" spc="0" dirty="0" smtClean="0">
                <a:latin typeface="Arial"/>
                <a:cs typeface="Arial"/>
              </a:rPr>
              <a:t>st</a:t>
            </a:r>
            <a:r>
              <a:rPr sz="1800" b="1" i="1" spc="-10" dirty="0" smtClean="0">
                <a:latin typeface="Arial"/>
                <a:cs typeface="Arial"/>
              </a:rPr>
              <a:t>e</a:t>
            </a:r>
            <a:r>
              <a:rPr sz="1800" b="1" i="1" spc="0" dirty="0" smtClean="0">
                <a:latin typeface="Arial"/>
                <a:cs typeface="Arial"/>
              </a:rPr>
              <a:t>d</a:t>
            </a:r>
            <a:r>
              <a:rPr sz="1800" b="1" i="1" spc="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in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-45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sib</a:t>
            </a:r>
            <a:r>
              <a:rPr sz="1800" b="1" spc="5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4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proc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2947035" marR="212725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2946400" algn="l"/>
              </a:tabLst>
            </a:pPr>
            <a:r>
              <a:rPr sz="1800" b="1" dirty="0" smtClean="0">
                <a:latin typeface="Arial"/>
                <a:cs typeface="Arial"/>
              </a:rPr>
              <a:t>(</a:t>
            </a:r>
            <a:r>
              <a:rPr sz="1800" b="1" spc="-5" dirty="0" smtClean="0">
                <a:latin typeface="Arial"/>
                <a:cs typeface="Arial"/>
              </a:rPr>
              <a:t>1</a:t>
            </a:r>
            <a:r>
              <a:rPr sz="1800" b="1" spc="0" dirty="0" smtClean="0">
                <a:latin typeface="Arial"/>
                <a:cs typeface="Arial"/>
              </a:rPr>
              <a:t>)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are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sy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ze</a:t>
            </a:r>
            <a:r>
              <a:rPr sz="1800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</a:t>
            </a:r>
            <a:r>
              <a:rPr sz="1800" b="1" spc="0" dirty="0" smtClean="0">
                <a:latin typeface="Arial"/>
                <a:cs typeface="Arial"/>
              </a:rPr>
              <a:t>(</a:t>
            </a:r>
            <a:r>
              <a:rPr sz="1800" b="1" spc="-5" dirty="0" smtClean="0">
                <a:latin typeface="Arial"/>
                <a:cs typeface="Arial"/>
              </a:rPr>
              <a:t>2</a:t>
            </a:r>
            <a:r>
              <a:rPr sz="1800" b="1" spc="0" dirty="0" smtClean="0">
                <a:latin typeface="Arial"/>
                <a:cs typeface="Arial"/>
              </a:rPr>
              <a:t>)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serve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as 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zed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(th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tical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mits)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 </a:t>
            </a:r>
            <a:r>
              <a:rPr sz="1800" spc="-4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ch</a:t>
            </a:r>
            <a:r>
              <a:rPr sz="1800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act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al 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can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com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  <a:p>
            <a:pPr marL="2947035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2946400" algn="l"/>
              </a:tabLst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me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  <a:p>
            <a:pPr marL="2947035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2946400" algn="l"/>
              </a:tabLst>
            </a:pPr>
            <a:r>
              <a:rPr sz="1800" spc="-3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 try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2047875"/>
            <a:ext cx="2447925" cy="351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4219575"/>
            <a:ext cx="278130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81700" y="4200525"/>
            <a:ext cx="2781300" cy="1895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0350" y="6442455"/>
            <a:ext cx="230505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20040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4575" y="3327654"/>
            <a:ext cx="255778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Irr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ev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ers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biliti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5394" y="954278"/>
            <a:ext cx="120396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Friction 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 irr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2272" y="5205095"/>
            <a:ext cx="131953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Irrev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201295" marR="12700" indent="723900" algn="l" rtl="0">
              <a:lnSpc>
                <a:spcPct val="100000"/>
              </a:lnSpc>
            </a:pP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and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7375" y="4304665"/>
            <a:ext cx="1651000" cy="2205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  <a:buClr>
                <a:srgbClr val="3333FF"/>
              </a:buClr>
              <a:buFont typeface="Arial"/>
              <a:buAutoNum type="alphaLcParenBoth"/>
              <a:tabLst>
                <a:tab pos="354965" algn="l"/>
              </a:tabLst>
            </a:pP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 a 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3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irr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2700" marR="153035" algn="l" rtl="0">
              <a:lnSpc>
                <a:spcPct val="100000"/>
              </a:lnSpc>
              <a:buClr>
                <a:srgbClr val="3333FF"/>
              </a:buClr>
              <a:buFont typeface="Arial"/>
              <a:buAutoNum type="alphaLcParenBoth"/>
              <a:tabLst>
                <a:tab pos="354965" algn="l"/>
              </a:tabLst>
            </a:pP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rse 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im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175" y="263652"/>
            <a:ext cx="425386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ts val="214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factors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use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2175" y="537971"/>
            <a:ext cx="5180965" cy="2302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irr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irr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sib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ties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270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de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frictio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restra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 mi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 t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flu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ds, 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at tra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sfer acr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 fi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ite tem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ture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ctric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 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astic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formati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s,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mic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 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ctio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0541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y of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fects re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76200"/>
            <a:ext cx="139065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2895600"/>
            <a:ext cx="230505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2133598"/>
            <a:ext cx="2771775" cy="466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29" rIns="0" bIns="0" rtlCol="0">
            <a:noAutofit/>
          </a:bodyPr>
          <a:lstStyle/>
          <a:p>
            <a:pPr marL="317500" rtl="0">
              <a:lnSpc>
                <a:spcPts val="4285"/>
              </a:lnSpc>
            </a:pPr>
            <a:r>
              <a:rPr sz="3600" b="1" dirty="0" smtClean="0">
                <a:solidFill>
                  <a:srgbClr val="FF0000"/>
                </a:solidFill>
                <a:latin typeface="Arial"/>
                <a:cs typeface="Arial"/>
              </a:rPr>
              <a:t>Objectives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30478"/>
            <a:ext cx="7555865" cy="5756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Intro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uce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7"/>
              </a:spcBef>
              <a:buClr>
                <a:srgbClr val="FF0000"/>
              </a:buClr>
              <a:buFont typeface="Arial"/>
              <a:buChar char="•"/>
            </a:pPr>
            <a:endParaRPr sz="600"/>
          </a:p>
          <a:p>
            <a:pPr marL="355600" marR="17907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Id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ntify va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as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satisfy b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 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irst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nd 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5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rmo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mics.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sz="65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rv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ir</a:t>
            </a:r>
            <a:r>
              <a:rPr sz="1800" spc="-10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-10" dirty="0" smtClean="0">
                <a:latin typeface="Arial"/>
                <a:cs typeface="Arial"/>
              </a:rPr>
              <a:t>ib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-10" dirty="0" smtClean="0">
                <a:latin typeface="Arial"/>
                <a:cs typeface="Arial"/>
              </a:rPr>
              <a:t>ib</a:t>
            </a:r>
            <a:r>
              <a:rPr sz="1800" spc="0" dirty="0" smtClean="0"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tors,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scri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Kel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n–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nck</a:t>
            </a:r>
            <a:r>
              <a:rPr sz="18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statem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nts of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w of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rmo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mics.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sz="65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scuss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l-moti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8"/>
              </a:spcBef>
              <a:buClr>
                <a:srgbClr val="FF0000"/>
              </a:buClr>
              <a:buFont typeface="Arial"/>
              <a:buChar char="•"/>
            </a:pPr>
            <a:endParaRPr sz="60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 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rmo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mics</a:t>
            </a:r>
            <a:r>
              <a:rPr sz="1800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c</a:t>
            </a:r>
            <a:r>
              <a:rPr sz="1800" spc="-3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vic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8"/>
              </a:spcBef>
              <a:buClr>
                <a:srgbClr val="FF0000"/>
              </a:buClr>
              <a:buFont typeface="Arial"/>
              <a:buChar char="•"/>
            </a:pPr>
            <a:endParaRPr sz="600"/>
          </a:p>
          <a:p>
            <a:pPr marL="355600" marR="99568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op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ute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0"/>
              </a:spcBef>
              <a:buClr>
                <a:srgbClr val="FF0000"/>
              </a:buClr>
              <a:buFont typeface="Arial"/>
              <a:buChar char="•"/>
            </a:pPr>
            <a:endParaRPr sz="65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scri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Car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ot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8"/>
              </a:spcBef>
              <a:buClr>
                <a:srgbClr val="FF0000"/>
              </a:buClr>
              <a:buFont typeface="Arial"/>
              <a:buChar char="•"/>
            </a:pPr>
            <a:endParaRPr sz="600"/>
          </a:p>
          <a:p>
            <a:pPr marL="355600" marR="94234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Car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es,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zed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tors,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5"/>
              </a:spcBef>
              <a:buClr>
                <a:srgbClr val="FF0000"/>
              </a:buClr>
              <a:buFont typeface="Arial"/>
              <a:buChar char="•"/>
            </a:pPr>
            <a:endParaRPr sz="600"/>
          </a:p>
          <a:p>
            <a:pPr marL="355600" marR="111125" indent="-342900" algn="l" rtl="0">
              <a:lnSpc>
                <a:spcPct val="10009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termi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ssi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for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rmal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3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3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nts of 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rforma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for rev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at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s,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at 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mps,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fri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ge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tors.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515620" algn="ctr" rtl="0">
              <a:lnSpc>
                <a:spcPts val="1664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rtl="0">
              <a:lnSpc>
                <a:spcPts val="2855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Internally</a:t>
            </a:r>
            <a:r>
              <a:rPr sz="24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and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x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ternal</a:t>
            </a:r>
            <a:r>
              <a:rPr sz="2400" b="1" spc="5" dirty="0" smtClean="0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y R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versible Proces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603168"/>
            <a:ext cx="2424430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irr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9985"/>
            <a:ext cx="8220709" cy="2226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nterna</a:t>
            </a: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ll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7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17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ers</a:t>
            </a: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ble</a:t>
            </a:r>
            <a:r>
              <a:rPr sz="1700" b="1" spc="5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process:</a:t>
            </a:r>
            <a:r>
              <a:rPr sz="17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f no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ir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eversib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10" dirty="0" smtClean="0">
                <a:latin typeface="Arial"/>
                <a:cs typeface="Arial"/>
              </a:rPr>
              <a:t>it</a:t>
            </a:r>
            <a:r>
              <a:rPr sz="1700" spc="0" dirty="0" smtClean="0">
                <a:latin typeface="Arial"/>
                <a:cs typeface="Arial"/>
              </a:rPr>
              <a:t>ies</a:t>
            </a:r>
            <a:r>
              <a:rPr sz="1700" spc="-3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occur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-20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boundaries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of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em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during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process.</a:t>
            </a:r>
            <a:endParaRPr sz="17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05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700" b="1" dirty="0" smtClean="0">
                <a:solidFill>
                  <a:srgbClr val="CC00CC"/>
                </a:solidFill>
                <a:latin typeface="Arial"/>
                <a:cs typeface="Arial"/>
              </a:rPr>
              <a:t>External</a:t>
            </a:r>
            <a:r>
              <a:rPr sz="1700" b="1" spc="-1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7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17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ers</a:t>
            </a: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ble:</a:t>
            </a:r>
            <a:r>
              <a:rPr sz="1700" b="1" spc="5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f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no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ir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eversib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10" dirty="0" smtClean="0">
                <a:latin typeface="Arial"/>
                <a:cs typeface="Arial"/>
              </a:rPr>
              <a:t>it</a:t>
            </a:r>
            <a:r>
              <a:rPr sz="1700" spc="0" dirty="0" smtClean="0">
                <a:latin typeface="Arial"/>
                <a:cs typeface="Arial"/>
              </a:rPr>
              <a:t>ies</a:t>
            </a:r>
            <a:r>
              <a:rPr sz="1700" spc="-4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occur ou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side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em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boundaries.</a:t>
            </a:r>
            <a:endParaRPr sz="1700">
              <a:latin typeface="Arial"/>
              <a:cs typeface="Arial"/>
            </a:endParaRPr>
          </a:p>
          <a:p>
            <a:pPr marL="355600" marR="140335" indent="-342900" algn="l" rtl="0">
              <a:lnSpc>
                <a:spcPct val="100000"/>
              </a:lnSpc>
              <a:spcBef>
                <a:spcPts val="405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700" b="1" spc="-12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ota</a:t>
            </a: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ll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17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ers</a:t>
            </a: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ble</a:t>
            </a:r>
            <a:r>
              <a:rPr sz="1700" b="1" spc="6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process:</a:t>
            </a:r>
            <a:r>
              <a:rPr sz="17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t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invo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ves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no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ir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eversib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10" dirty="0" smtClean="0">
                <a:latin typeface="Arial"/>
                <a:cs typeface="Arial"/>
              </a:rPr>
              <a:t>it</a:t>
            </a:r>
            <a:r>
              <a:rPr sz="1700" spc="0" dirty="0" smtClean="0">
                <a:latin typeface="Arial"/>
                <a:cs typeface="Arial"/>
              </a:rPr>
              <a:t>ies</a:t>
            </a:r>
            <a:r>
              <a:rPr sz="1700" spc="-40" dirty="0" smtClean="0">
                <a:latin typeface="Arial"/>
                <a:cs typeface="Arial"/>
              </a:rPr>
              <a:t> </a:t>
            </a:r>
            <a:r>
              <a:rPr sz="1700" spc="-20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em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or 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s sur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ound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ngs.</a:t>
            </a:r>
            <a:endParaRPr sz="1700">
              <a:latin typeface="Arial"/>
              <a:cs typeface="Arial"/>
            </a:endParaRPr>
          </a:p>
          <a:p>
            <a:pPr marL="355600" marR="156845" indent="-342900" algn="l" rtl="0">
              <a:lnSpc>
                <a:spcPct val="100000"/>
              </a:lnSpc>
              <a:spcBef>
                <a:spcPts val="409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700" dirty="0" smtClean="0">
                <a:latin typeface="Arial"/>
                <a:cs typeface="Arial"/>
              </a:rPr>
              <a:t>A</a:t>
            </a:r>
            <a:r>
              <a:rPr sz="1700" spc="-90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ly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reve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sib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process 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nvo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ves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no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heat t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ansfer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hrough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in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empe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ure d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-45" dirty="0" smtClean="0">
                <a:latin typeface="Arial"/>
                <a:cs typeface="Arial"/>
              </a:rPr>
              <a:t>f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erence,</a:t>
            </a:r>
            <a:r>
              <a:rPr sz="1700" spc="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no nonquas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-5" dirty="0" smtClean="0">
                <a:latin typeface="Arial"/>
                <a:cs typeface="Arial"/>
              </a:rPr>
              <a:t>-</a:t>
            </a:r>
            <a:r>
              <a:rPr sz="1700" spc="0" dirty="0" smtClean="0">
                <a:latin typeface="Arial"/>
                <a:cs typeface="Arial"/>
              </a:rPr>
              <a:t>equ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librium</a:t>
            </a:r>
            <a:r>
              <a:rPr sz="1700" spc="-3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changes,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and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no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riction or o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her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d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ssipative e</a:t>
            </a:r>
            <a:r>
              <a:rPr sz="1700" spc="-45" dirty="0" smtClean="0">
                <a:latin typeface="Arial"/>
                <a:cs typeface="Arial"/>
              </a:rPr>
              <a:t>f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ec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9375" y="6105144"/>
            <a:ext cx="36569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-19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3038475"/>
            <a:ext cx="3267075" cy="252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200" y="2743200"/>
            <a:ext cx="2190750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2752725"/>
            <a:ext cx="2809875" cy="326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442455"/>
            <a:ext cx="8385175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4615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28663"/>
            <a:ext cx="8610600" cy="579437"/>
          </a:xfrm>
          <a:custGeom>
            <a:avLst/>
            <a:gdLst/>
            <a:ahLst/>
            <a:cxnLst/>
            <a:rect l="l" t="t" r="r" b="b"/>
            <a:pathLst>
              <a:path w="8610600" h="579437">
                <a:moveTo>
                  <a:pt x="0" y="579437"/>
                </a:moveTo>
                <a:lnTo>
                  <a:pt x="8610600" y="579437"/>
                </a:lnTo>
                <a:lnTo>
                  <a:pt x="86106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687" rIns="0" bIns="0" rtlCol="0">
            <a:noAutofit/>
          </a:bodyPr>
          <a:lstStyle/>
          <a:p>
            <a:pPr marL="127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CAR</a:t>
            </a:r>
            <a:r>
              <a:rPr sz="32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OT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CYCLE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5257800"/>
            <a:ext cx="8385175" cy="1371600"/>
          </a:xfrm>
          <a:custGeom>
            <a:avLst/>
            <a:gdLst/>
            <a:ahLst/>
            <a:cxnLst/>
            <a:rect l="l" t="t" r="r" b="b"/>
            <a:pathLst>
              <a:path w="8385175" h="1371600">
                <a:moveTo>
                  <a:pt x="0" y="1371600"/>
                </a:moveTo>
                <a:lnTo>
                  <a:pt x="8385175" y="1371600"/>
                </a:lnTo>
                <a:lnTo>
                  <a:pt x="8385175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5257800"/>
            <a:ext cx="8385175" cy="1371600"/>
          </a:xfrm>
          <a:custGeom>
            <a:avLst/>
            <a:gdLst/>
            <a:ahLst/>
            <a:cxnLst/>
            <a:rect l="l" t="t" r="r" b="b"/>
            <a:pathLst>
              <a:path w="8385175" h="1371600">
                <a:moveTo>
                  <a:pt x="0" y="1371600"/>
                </a:moveTo>
                <a:lnTo>
                  <a:pt x="8385175" y="1371600"/>
                </a:lnTo>
                <a:lnTo>
                  <a:pt x="8385175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4840478"/>
            <a:ext cx="8194040" cy="177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Ex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ecution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Ca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not</a:t>
            </a:r>
            <a:r>
              <a:rPr sz="2000" spc="-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cycle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in a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clo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syste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1200"/>
              </a:lnSpc>
              <a:spcBef>
                <a:spcPts val="8"/>
              </a:spcBef>
            </a:pPr>
            <a:endParaRPr sz="120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0" baseline="-20833" dirty="0" smtClean="0">
                <a:latin typeface="Arial"/>
                <a:cs typeface="Arial"/>
              </a:rPr>
              <a:t>H</a:t>
            </a:r>
            <a:r>
              <a:rPr sz="1800" i="1" spc="232" baseline="-20833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=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t)</a:t>
            </a:r>
            <a:endParaRPr sz="1800">
              <a:latin typeface="Arial"/>
              <a:cs typeface="Arial"/>
            </a:endParaRPr>
          </a:p>
          <a:p>
            <a:pPr marL="12700" marR="198120" algn="l" rtl="0">
              <a:lnSpc>
                <a:spcPct val="120000"/>
              </a:lnSpc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7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3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0" baseline="-20833" dirty="0" smtClean="0">
                <a:latin typeface="Arial"/>
                <a:cs typeface="Arial"/>
              </a:rPr>
              <a:t>H</a:t>
            </a:r>
            <a:r>
              <a:rPr sz="1800" i="1" spc="232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0" baseline="-20833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)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3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0" baseline="-20833" dirty="0" smtClean="0">
                <a:latin typeface="Arial"/>
                <a:cs typeface="Arial"/>
              </a:rPr>
              <a:t>L</a:t>
            </a:r>
            <a:r>
              <a:rPr sz="1800" i="1" spc="202" baseline="-20833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=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t)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434"/>
              </a:spcBef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7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ris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rom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0" baseline="-20833" dirty="0" smtClean="0">
                <a:latin typeface="Arial"/>
                <a:cs typeface="Arial"/>
              </a:rPr>
              <a:t>L</a:t>
            </a:r>
            <a:r>
              <a:rPr sz="1800" i="1" spc="187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</a:t>
            </a:r>
            <a:r>
              <a:rPr sz="1800" i="1" spc="0" dirty="0" smtClean="0">
                <a:latin typeface="Arial"/>
                <a:cs typeface="Arial"/>
              </a:rPr>
              <a:t>T</a:t>
            </a:r>
            <a:r>
              <a:rPr sz="1800" i="1" spc="-7" baseline="-20833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914400"/>
            <a:ext cx="3770249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5325" y="942975"/>
            <a:ext cx="3803650" cy="3857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52823"/>
            <a:ext cx="369252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2000" i="1" spc="0" dirty="0" smtClean="0">
                <a:solidFill>
                  <a:srgbClr val="3333FF"/>
                </a:solidFill>
                <a:latin typeface="Arial"/>
                <a:cs typeface="Arial"/>
              </a:rPr>
              <a:t>-V</a:t>
            </a:r>
            <a:r>
              <a:rPr sz="20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diag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am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Carnot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cycle.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575" y="4078096"/>
            <a:ext cx="320421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i="1" spc="-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2000" i="1" spc="0" dirty="0" smtClean="0">
                <a:solidFill>
                  <a:srgbClr val="3333FF"/>
                </a:solidFill>
                <a:latin typeface="Arial"/>
                <a:cs typeface="Arial"/>
              </a:rPr>
              <a:t>-V</a:t>
            </a:r>
            <a:r>
              <a:rPr sz="20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di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am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ver</a:t>
            </a:r>
            <a:r>
              <a:rPr sz="2000" spc="1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ed 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ycl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4839970"/>
            <a:ext cx="6925309" cy="1483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400" b="1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rsed</a:t>
            </a:r>
            <a:r>
              <a:rPr sz="2400" b="1" spc="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2400" b="1" spc="-1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rnot C</a:t>
            </a:r>
            <a:r>
              <a:rPr sz="2400" b="1" spc="-35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3300"/>
                </a:solidFill>
                <a:latin typeface="Arial"/>
                <a:cs typeface="Arial"/>
              </a:rPr>
              <a:t>cle</a:t>
            </a:r>
            <a:endParaRPr sz="2400">
              <a:latin typeface="Arial"/>
              <a:cs typeface="Arial"/>
            </a:endParaRPr>
          </a:p>
          <a:p>
            <a:pPr marL="12700" marR="12700" algn="l" rtl="0">
              <a:lnSpc>
                <a:spcPct val="130000"/>
              </a:lnSpc>
              <a:spcBef>
                <a:spcPts val="75"/>
              </a:spcBef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Carnot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hea</a:t>
            </a:r>
            <a:r>
              <a:rPr sz="2000" spc="5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-engine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cycle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 a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ally 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versible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cycle. The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efore,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all 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ses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mpri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rev</a:t>
            </a:r>
            <a:r>
              <a:rPr sz="2000" i="1" spc="5" dirty="0" smtClean="0">
                <a:latin typeface="Arial"/>
                <a:cs typeface="Arial"/>
              </a:rPr>
              <a:t>e</a:t>
            </a:r>
            <a:r>
              <a:rPr sz="2000" i="1" spc="0" dirty="0" smtClean="0">
                <a:latin typeface="Arial"/>
                <a:cs typeface="Arial"/>
              </a:rPr>
              <a:t>r</a:t>
            </a:r>
            <a:r>
              <a:rPr sz="2000" i="1" spc="5" dirty="0" smtClean="0">
                <a:latin typeface="Arial"/>
                <a:cs typeface="Arial"/>
              </a:rPr>
              <a:t>s</a:t>
            </a:r>
            <a:r>
              <a:rPr sz="2000" i="1" spc="-10" dirty="0" smtClean="0">
                <a:latin typeface="Arial"/>
                <a:cs typeface="Arial"/>
              </a:rPr>
              <a:t>e</a:t>
            </a:r>
            <a:r>
              <a:rPr sz="2000" i="1" spc="10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in whi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se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omes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Carnot</a:t>
            </a:r>
            <a:r>
              <a:rPr sz="2000" b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refrigerat</a:t>
            </a:r>
            <a:r>
              <a:rPr sz="2000" b="1" spc="-1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2000" b="1" spc="-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000" b="1" spc="-3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2000" b="1" spc="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" y="762000"/>
            <a:ext cx="3762375" cy="319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762000"/>
            <a:ext cx="3762375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0553" y="6594856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442455"/>
            <a:ext cx="830580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144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82562"/>
            <a:ext cx="8610600" cy="579437"/>
          </a:xfrm>
          <a:custGeom>
            <a:avLst/>
            <a:gdLst/>
            <a:ahLst/>
            <a:cxnLst/>
            <a:rect l="l" t="t" r="r" b="b"/>
            <a:pathLst>
              <a:path w="8610600" h="579437">
                <a:moveTo>
                  <a:pt x="0" y="579437"/>
                </a:moveTo>
                <a:lnTo>
                  <a:pt x="8610600" y="579437"/>
                </a:lnTo>
                <a:lnTo>
                  <a:pt x="86106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CAR</a:t>
            </a:r>
            <a:r>
              <a:rPr sz="32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OT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PRINCIPLES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5502275"/>
            <a:ext cx="8305800" cy="1203325"/>
          </a:xfrm>
          <a:custGeom>
            <a:avLst/>
            <a:gdLst/>
            <a:ahLst/>
            <a:cxnLst/>
            <a:rect l="l" t="t" r="r" b="b"/>
            <a:pathLst>
              <a:path w="8305800" h="1203325">
                <a:moveTo>
                  <a:pt x="0" y="1203325"/>
                </a:moveTo>
                <a:lnTo>
                  <a:pt x="8305800" y="1203325"/>
                </a:lnTo>
                <a:lnTo>
                  <a:pt x="8305800" y="0"/>
                </a:lnTo>
                <a:lnTo>
                  <a:pt x="0" y="0"/>
                </a:lnTo>
                <a:lnTo>
                  <a:pt x="0" y="120332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5502275"/>
            <a:ext cx="8305800" cy="1203325"/>
          </a:xfrm>
          <a:custGeom>
            <a:avLst/>
            <a:gdLst/>
            <a:ahLst/>
            <a:cxnLst/>
            <a:rect l="l" t="t" r="r" b="b"/>
            <a:pathLst>
              <a:path w="8305800" h="1203325">
                <a:moveTo>
                  <a:pt x="0" y="1203325"/>
                </a:moveTo>
                <a:lnTo>
                  <a:pt x="8305800" y="1203325"/>
                </a:lnTo>
                <a:lnTo>
                  <a:pt x="8305800" y="0"/>
                </a:lnTo>
                <a:lnTo>
                  <a:pt x="0" y="0"/>
                </a:lnTo>
                <a:lnTo>
                  <a:pt x="0" y="1203325"/>
                </a:lnTo>
                <a:close/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5549696"/>
            <a:ext cx="8142605" cy="1101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ts val="2050"/>
              </a:lnSpc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5" dirty="0" smtClean="0">
                <a:latin typeface="Arial"/>
                <a:cs typeface="Arial"/>
              </a:rPr>
              <a:t>a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6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 of a rev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same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rvo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275"/>
              </a:spcBef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</a:t>
            </a:r>
            <a:r>
              <a:rPr sz="1800" spc="-10" dirty="0" smtClean="0">
                <a:latin typeface="Arial"/>
                <a:cs typeface="Arial"/>
              </a:rPr>
              <a:t>ien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ll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-10" dirty="0" smtClean="0">
                <a:latin typeface="Arial"/>
                <a:cs typeface="Arial"/>
              </a:rPr>
              <a:t>ib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hea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eng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ope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ee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sa</a:t>
            </a:r>
            <a:r>
              <a:rPr sz="1800" spc="-10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ts val="2050"/>
              </a:lnSpc>
            </a:pPr>
            <a:r>
              <a:rPr sz="180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rvo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sam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542" y="5008117"/>
            <a:ext cx="22580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1597" y="5084317"/>
            <a:ext cx="33623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irst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1471675"/>
            <a:ext cx="3027426" cy="348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1400" y="914272"/>
            <a:ext cx="5410200" cy="4170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0" y="6442455"/>
            <a:ext cx="3076575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96215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228600"/>
            <a:ext cx="8839200" cy="1066800"/>
          </a:xfrm>
          <a:custGeom>
            <a:avLst/>
            <a:gdLst/>
            <a:ahLst/>
            <a:cxnLst/>
            <a:rect l="l" t="t" r="r" b="b"/>
            <a:pathLst>
              <a:path w="8839200" h="1066800">
                <a:moveTo>
                  <a:pt x="0" y="1066800"/>
                </a:moveTo>
                <a:lnTo>
                  <a:pt x="8839200" y="1066800"/>
                </a:lnTo>
                <a:lnTo>
                  <a:pt x="8839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262148"/>
            <a:ext cx="7787005" cy="984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THERMODYNAMIC</a:t>
            </a:r>
            <a:r>
              <a:rPr sz="3200" b="1" spc="-3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TEMP</a:t>
            </a:r>
            <a:r>
              <a:rPr sz="3200" b="1" spc="-1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3200" b="1" spc="-23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TURE SCALE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531239"/>
            <a:ext cx="5024120" cy="4904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88110" algn="l" rtl="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114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empe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atu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10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ale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 independ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prope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ties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 the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sub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tanc</a:t>
            </a:r>
            <a:r>
              <a:rPr sz="2000" spc="-1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used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 mea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ure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temperature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 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lled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thermo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2000" b="1" spc="-3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nam</a:t>
            </a:r>
            <a:r>
              <a:rPr sz="20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CC00CC"/>
                </a:solidFill>
                <a:latin typeface="Arial"/>
                <a:cs typeface="Arial"/>
              </a:rPr>
              <a:t>c temperature scale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700"/>
              </a:lnSpc>
              <a:spcBef>
                <a:spcPts val="17"/>
              </a:spcBef>
            </a:pPr>
            <a:endParaRPr sz="700"/>
          </a:p>
          <a:p>
            <a:pPr marL="12700" marR="1418590" algn="l" rtl="0">
              <a:lnSpc>
                <a:spcPct val="100099"/>
              </a:lnSpc>
            </a:pPr>
            <a:r>
              <a:rPr sz="2000" dirty="0" smtClean="0">
                <a:latin typeface="Arial"/>
                <a:cs typeface="Arial"/>
              </a:rPr>
              <a:t>Such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empe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atu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10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ale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-40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fers great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nvenien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 thermodynamic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lculations.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200"/>
              </a:lnSpc>
              <a:spcBef>
                <a:spcPts val="6"/>
              </a:spcBef>
            </a:pPr>
            <a:endParaRPr sz="1200"/>
          </a:p>
          <a:p>
            <a:pPr marR="12700" algn="l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angeme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-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R="13335" algn="l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heat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engines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2907030" marR="12700" indent="789305" algn="l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develop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 thermodynamic temperature</a:t>
            </a:r>
            <a:r>
              <a:rPr sz="2000" spc="-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1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1466850"/>
            <a:ext cx="3076575" cy="516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5052314"/>
            <a:ext cx="2692400" cy="1424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For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s,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ratio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i="1" spc="-22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/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L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ute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ratio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H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/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975" y="5128895"/>
            <a:ext cx="332867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men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tal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tup to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termi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mic 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Kel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 sca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5975" y="6226149"/>
            <a:ext cx="2101215" cy="327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sfers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i="1" spc="232" baseline="-20833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1800" i="1" spc="0" baseline="-20833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3200" y="552423"/>
            <a:ext cx="1468723" cy="6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2895663"/>
            <a:ext cx="2456006" cy="271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99428" y="1394205"/>
            <a:ext cx="257810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800" b="1" spc="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 this sc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ab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ute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per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ture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381000"/>
            <a:ext cx="2495550" cy="461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2325" y="381000"/>
            <a:ext cx="2581275" cy="4743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187" y="182562"/>
            <a:ext cx="8481949" cy="579437"/>
          </a:xfrm>
          <a:custGeom>
            <a:avLst/>
            <a:gdLst/>
            <a:ahLst/>
            <a:cxnLst/>
            <a:rect l="l" t="t" r="r" b="b"/>
            <a:pathLst>
              <a:path w="8481949" h="579437">
                <a:moveTo>
                  <a:pt x="0" y="579437"/>
                </a:moveTo>
                <a:lnTo>
                  <a:pt x="8481949" y="579437"/>
                </a:lnTo>
                <a:lnTo>
                  <a:pt x="8481949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CAR</a:t>
            </a:r>
            <a:r>
              <a:rPr sz="32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OT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HE</a:t>
            </a:r>
            <a:r>
              <a:rPr sz="3200" b="1" spc="-24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ENGINE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975" y="1605407"/>
            <a:ext cx="1270000" cy="3303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 is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most e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ll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ting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same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 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 res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5175" y="4460113"/>
            <a:ext cx="398145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3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 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ting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same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h-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and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5795962"/>
            <a:ext cx="1400175" cy="604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5791190"/>
            <a:ext cx="1611545" cy="624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5715010"/>
            <a:ext cx="3913352" cy="1011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140" y="5190744"/>
            <a:ext cx="9264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at 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794" y="5222494"/>
            <a:ext cx="121920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at 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914400"/>
            <a:ext cx="2562225" cy="415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914400"/>
            <a:ext cx="3251200" cy="358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19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Quality</a:t>
            </a:r>
            <a:r>
              <a:rPr sz="2800" b="1" spc="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251069"/>
            <a:ext cx="257302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fracti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can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 as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ction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rce 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628" y="3925189"/>
            <a:ext cx="279146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 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rmal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6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its q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-16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9923" y="2438453"/>
            <a:ext cx="1611545" cy="624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5181600"/>
            <a:ext cx="3886200" cy="1073150"/>
          </a:xfrm>
          <a:custGeom>
            <a:avLst/>
            <a:gdLst/>
            <a:ahLst/>
            <a:cxnLst/>
            <a:rect l="l" t="t" r="r" b="b"/>
            <a:pathLst>
              <a:path w="3886200" h="1073150">
                <a:moveTo>
                  <a:pt x="0" y="1073150"/>
                </a:moveTo>
                <a:lnTo>
                  <a:pt x="3886200" y="1073150"/>
                </a:lnTo>
                <a:lnTo>
                  <a:pt x="3886200" y="0"/>
                </a:lnTo>
                <a:lnTo>
                  <a:pt x="0" y="0"/>
                </a:lnTo>
                <a:lnTo>
                  <a:pt x="0" y="107315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8600" y="5181600"/>
            <a:ext cx="3886200" cy="1073150"/>
          </a:xfrm>
          <a:custGeom>
            <a:avLst/>
            <a:gdLst/>
            <a:ahLst/>
            <a:cxnLst/>
            <a:rect l="l" t="t" r="r" b="b"/>
            <a:pathLst>
              <a:path w="3886200" h="1073150">
                <a:moveTo>
                  <a:pt x="0" y="1073150"/>
                </a:moveTo>
                <a:lnTo>
                  <a:pt x="3886200" y="1073150"/>
                </a:lnTo>
                <a:lnTo>
                  <a:pt x="3886200" y="0"/>
                </a:lnTo>
                <a:lnTo>
                  <a:pt x="0" y="0"/>
                </a:lnTo>
                <a:lnTo>
                  <a:pt x="0" y="1073150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17975" y="5222494"/>
            <a:ext cx="3616325" cy="970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001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ou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 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actu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0" y="3209925"/>
            <a:ext cx="1524000" cy="1209675"/>
          </a:xfrm>
          <a:custGeom>
            <a:avLst/>
            <a:gdLst/>
            <a:ahLst/>
            <a:cxnLst/>
            <a:rect l="l" t="t" r="r" b="b"/>
            <a:pathLst>
              <a:path w="1524000" h="1209675">
                <a:moveTo>
                  <a:pt x="0" y="1209675"/>
                </a:moveTo>
                <a:lnTo>
                  <a:pt x="1524000" y="1209675"/>
                </a:lnTo>
                <a:lnTo>
                  <a:pt x="15240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0475" y="4426584"/>
            <a:ext cx="1543050" cy="0"/>
          </a:xfrm>
          <a:custGeom>
            <a:avLst/>
            <a:gdLst/>
            <a:ahLst/>
            <a:cxnLst/>
            <a:rect l="l" t="t" r="r" b="b"/>
            <a:pathLst>
              <a:path w="1543050">
                <a:moveTo>
                  <a:pt x="0" y="0"/>
                </a:moveTo>
                <a:lnTo>
                  <a:pt x="1543050" y="0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3650" y="3206750"/>
            <a:ext cx="0" cy="1216659"/>
          </a:xfrm>
          <a:custGeom>
            <a:avLst/>
            <a:gdLst/>
            <a:ahLst/>
            <a:cxnLst/>
            <a:rect l="l" t="t" r="r" b="b"/>
            <a:pathLst>
              <a:path h="1216659">
                <a:moveTo>
                  <a:pt x="0" y="0"/>
                </a:moveTo>
                <a:lnTo>
                  <a:pt x="0" y="1216659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0475" y="3203575"/>
            <a:ext cx="1543050" cy="0"/>
          </a:xfrm>
          <a:custGeom>
            <a:avLst/>
            <a:gdLst/>
            <a:ahLst/>
            <a:cxnLst/>
            <a:rect l="l" t="t" r="r" b="b"/>
            <a:pathLst>
              <a:path w="1543050">
                <a:moveTo>
                  <a:pt x="0" y="0"/>
                </a:moveTo>
                <a:lnTo>
                  <a:pt x="1543050" y="0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0350" y="3206750"/>
            <a:ext cx="0" cy="1216025"/>
          </a:xfrm>
          <a:custGeom>
            <a:avLst/>
            <a:gdLst/>
            <a:ahLst/>
            <a:cxnLst/>
            <a:rect l="l" t="t" r="r" b="b"/>
            <a:pathLst>
              <a:path h="1216025">
                <a:moveTo>
                  <a:pt x="0" y="0"/>
                </a:moveTo>
                <a:lnTo>
                  <a:pt x="0" y="1216025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3175" y="4413884"/>
            <a:ext cx="1517650" cy="0"/>
          </a:xfrm>
          <a:custGeom>
            <a:avLst/>
            <a:gdLst/>
            <a:ahLst/>
            <a:cxnLst/>
            <a:rect l="l" t="t" r="r" b="b"/>
            <a:pathLst>
              <a:path w="1517650">
                <a:moveTo>
                  <a:pt x="0" y="0"/>
                </a:moveTo>
                <a:lnTo>
                  <a:pt x="1517650" y="0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6350" y="3219450"/>
            <a:ext cx="0" cy="1191259"/>
          </a:xfrm>
          <a:custGeom>
            <a:avLst/>
            <a:gdLst/>
            <a:ahLst/>
            <a:cxnLst/>
            <a:rect l="l" t="t" r="r" b="b"/>
            <a:pathLst>
              <a:path h="1191259">
                <a:moveTo>
                  <a:pt x="0" y="0"/>
                </a:moveTo>
                <a:lnTo>
                  <a:pt x="0" y="1191259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3175" y="3216275"/>
            <a:ext cx="1517650" cy="0"/>
          </a:xfrm>
          <a:custGeom>
            <a:avLst/>
            <a:gdLst/>
            <a:ahLst/>
            <a:cxnLst/>
            <a:rect l="l" t="t" r="r" b="b"/>
            <a:pathLst>
              <a:path w="1517650">
                <a:moveTo>
                  <a:pt x="0" y="0"/>
                </a:moveTo>
                <a:lnTo>
                  <a:pt x="1517650" y="0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27650" y="3219450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625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89375" y="3250438"/>
            <a:ext cx="125603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Symbol"/>
                <a:cs typeface="Symbol"/>
              </a:rPr>
              <a:t></a:t>
            </a:r>
            <a:r>
              <a:rPr sz="1800" dirty="0" smtClean="0">
                <a:latin typeface="Arial"/>
                <a:cs typeface="Arial"/>
              </a:rPr>
              <a:t>C 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3400" y="1009650"/>
            <a:ext cx="2962275" cy="417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2600" y="323850"/>
            <a:ext cx="3371850" cy="3562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1200" y="6442455"/>
            <a:ext cx="30480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3840" algn="r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52400"/>
            <a:ext cx="8458200" cy="1066800"/>
          </a:xfrm>
          <a:custGeom>
            <a:avLst/>
            <a:gdLst/>
            <a:ahLst/>
            <a:cxnLst/>
            <a:rect l="l" t="t" r="r" b="b"/>
            <a:pathLst>
              <a:path w="8458200" h="1066800">
                <a:moveTo>
                  <a:pt x="0" y="1066800"/>
                </a:moveTo>
                <a:lnTo>
                  <a:pt x="8458200" y="1066800"/>
                </a:lnTo>
                <a:lnTo>
                  <a:pt x="8458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CAR</a:t>
            </a:r>
            <a:r>
              <a:rPr sz="3200" b="1" spc="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OT</a:t>
            </a:r>
            <a:r>
              <a:rPr sz="3200" b="1" spc="-2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REFRIGER</a:t>
            </a:r>
            <a:r>
              <a:rPr sz="3200" b="1" spc="-23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-65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OR AND HE</a:t>
            </a:r>
            <a:r>
              <a:rPr sz="3200" b="1" spc="-24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PUMP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5755568"/>
            <a:ext cx="3937635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refrig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COP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refri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ting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same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mits.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4075" y="1731958"/>
            <a:ext cx="2054575" cy="630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2455862"/>
            <a:ext cx="2190750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2076" y="3809936"/>
            <a:ext cx="2363724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4464060"/>
            <a:ext cx="2227648" cy="64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1200" y="5419725"/>
            <a:ext cx="3048000" cy="1209675"/>
          </a:xfrm>
          <a:custGeom>
            <a:avLst/>
            <a:gdLst/>
            <a:ahLst/>
            <a:cxnLst/>
            <a:rect l="l" t="t" r="r" b="b"/>
            <a:pathLst>
              <a:path w="3048000" h="1209675">
                <a:moveTo>
                  <a:pt x="0" y="1209675"/>
                </a:moveTo>
                <a:lnTo>
                  <a:pt x="3048000" y="1209675"/>
                </a:lnTo>
                <a:lnTo>
                  <a:pt x="30480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00" y="5419725"/>
            <a:ext cx="3048000" cy="1209675"/>
          </a:xfrm>
          <a:custGeom>
            <a:avLst/>
            <a:gdLst/>
            <a:ahLst/>
            <a:cxnLst/>
            <a:rect l="l" t="t" r="r" b="b"/>
            <a:pathLst>
              <a:path w="3048000" h="1209675">
                <a:moveTo>
                  <a:pt x="0" y="1209675"/>
                </a:moveTo>
                <a:lnTo>
                  <a:pt x="3048000" y="1209675"/>
                </a:lnTo>
                <a:lnTo>
                  <a:pt x="3048000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0828" y="5460491"/>
            <a:ext cx="280670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ou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COP</a:t>
            </a:r>
            <a:r>
              <a:rPr sz="1800" spc="-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</a:t>
            </a:r>
            <a:r>
              <a:rPr sz="1800" spc="-10" dirty="0" smtClean="0">
                <a:latin typeface="Arial"/>
                <a:cs typeface="Arial"/>
              </a:rPr>
              <a:t>Ca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no</a:t>
            </a:r>
            <a:r>
              <a:rPr sz="1800" spc="0" dirty="0" smtClean="0">
                <a:latin typeface="Arial"/>
                <a:cs typeface="Arial"/>
              </a:rPr>
              <a:t>t 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mp? 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actu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1381125"/>
            <a:ext cx="5105400" cy="434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70828" y="3208909"/>
            <a:ext cx="18910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refri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tor or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4628" y="1411478"/>
            <a:ext cx="300799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 refri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tor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or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328290"/>
            <a:ext cx="6350635" cy="912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rtl="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OP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ver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ible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frig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tor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mp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 maximum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tical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value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or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5" dirty="0" smtClean="0">
                <a:latin typeface="Arial"/>
                <a:cs typeface="Arial"/>
              </a:rPr>
              <a:t>ec</a:t>
            </a:r>
            <a:r>
              <a:rPr sz="2000" spc="0" dirty="0" smtClean="0">
                <a:latin typeface="Arial"/>
                <a:cs typeface="Arial"/>
              </a:rPr>
              <a:t>if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ed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temp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tu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 limi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3364865"/>
            <a:ext cx="6388100" cy="2375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Actual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frig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-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mps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may ap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1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2000" spc="1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 valu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their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ig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imp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ove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they</a:t>
            </a:r>
            <a:r>
              <a:rPr sz="2000" spc="-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ver 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1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them.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950"/>
              </a:lnSpc>
              <a:spcBef>
                <a:spcPts val="13"/>
              </a:spcBef>
            </a:pPr>
            <a:endParaRPr sz="950"/>
          </a:p>
          <a:p>
            <a:pPr marL="12700" marR="165735" algn="l" rtl="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OPs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th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frig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5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mps d</a:t>
            </a:r>
            <a:r>
              <a:rPr sz="2000" spc="5" dirty="0" smtClean="0">
                <a:latin typeface="Arial"/>
                <a:cs typeface="Arial"/>
              </a:rPr>
              <a:t>ec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i="1" spc="-5" dirty="0" smtClean="0">
                <a:latin typeface="Arial"/>
                <a:cs typeface="Arial"/>
              </a:rPr>
              <a:t>T</a:t>
            </a:r>
            <a:r>
              <a:rPr sz="1950" i="1" spc="15" baseline="-21367" dirty="0" smtClean="0">
                <a:latin typeface="Arial"/>
                <a:cs typeface="Arial"/>
              </a:rPr>
              <a:t>L</a:t>
            </a:r>
            <a:r>
              <a:rPr sz="1950" i="1" spc="254" baseline="-21367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5" dirty="0" smtClean="0">
                <a:latin typeface="Arial"/>
                <a:cs typeface="Arial"/>
              </a:rPr>
              <a:t>ec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ases.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2700" marR="72390" algn="l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That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mo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k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bs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from</a:t>
            </a:r>
            <a:r>
              <a:rPr sz="2000" spc="-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lo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- temp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tu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533400"/>
            <a:ext cx="6286500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28663"/>
            <a:ext cx="8534400" cy="639762"/>
          </a:xfrm>
          <a:custGeom>
            <a:avLst/>
            <a:gdLst/>
            <a:ahLst/>
            <a:cxnLst/>
            <a:rect l="l" t="t" r="r" b="b"/>
            <a:pathLst>
              <a:path w="8534400" h="639762">
                <a:moveTo>
                  <a:pt x="0" y="639762"/>
                </a:moveTo>
                <a:lnTo>
                  <a:pt x="8534400" y="639762"/>
                </a:lnTo>
                <a:lnTo>
                  <a:pt x="85344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67" rIns="0" bIns="0" rtlCol="0">
            <a:noAutofit/>
          </a:bodyPr>
          <a:lstStyle/>
          <a:p>
            <a:pPr marL="127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INTROD</a:t>
            </a:r>
            <a:r>
              <a:rPr sz="3200" b="1" spc="5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CTI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THE SECOND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LAW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795770" marR="12700" rtl="0">
              <a:lnSpc>
                <a:spcPct val="100000"/>
              </a:lnSpc>
            </a:pPr>
            <a:r>
              <a:rPr sz="2000" spc="-7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ran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fer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ing heat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 pad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wheel will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not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 it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rota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  <a:p>
            <a:pPr marL="12700" marR="5185410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-114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cup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hot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-45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fee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does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not get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hot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in a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oler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room.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2175" y="4688078"/>
            <a:ext cx="1548765" cy="1534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spc="-7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ran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fer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ing heat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 wire will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not gen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rate ele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tricit</a:t>
            </a:r>
            <a:r>
              <a:rPr sz="2000" spc="-15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9828" y="4229989"/>
            <a:ext cx="2498090" cy="1838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40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24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se processes ca</a:t>
            </a:r>
            <a:r>
              <a:rPr sz="24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4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4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occ</a:t>
            </a:r>
            <a:r>
              <a:rPr sz="24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r even</a:t>
            </a:r>
            <a:r>
              <a:rPr sz="24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though they are not in vi</a:t>
            </a:r>
            <a:r>
              <a:rPr sz="24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4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tion of the</a:t>
            </a:r>
            <a:r>
              <a:rPr sz="24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first</a:t>
            </a:r>
            <a:r>
              <a:rPr sz="24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24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2400" spc="-1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990600"/>
            <a:ext cx="3048000" cy="253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4484751"/>
            <a:ext cx="2657475" cy="1687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1295400"/>
            <a:ext cx="3429000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44245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40715"/>
            <a:ext cx="1880235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670814"/>
            <a:ext cx="6925945" cy="5553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Intro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ucti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rvo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rmal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effic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cy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2</a:t>
            </a:r>
            <a:r>
              <a:rPr sz="1800" spc="0" baseline="25462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spc="217" baseline="25462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4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5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lv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n-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lan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ck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stat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frig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mps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effici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 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rforma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(COP)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2</a:t>
            </a:r>
            <a:r>
              <a:rPr sz="1800" spc="0" baseline="25462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spc="225" baseline="25462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5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statem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pe</a:t>
            </a:r>
            <a:r>
              <a:rPr sz="1800" spc="0" dirty="0" smtClean="0">
                <a:latin typeface="Arial"/>
                <a:cs typeface="Arial"/>
              </a:rPr>
              <a:t>tu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irr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Irrevers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ties,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Inter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ly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ly</a:t>
            </a:r>
            <a:r>
              <a:rPr sz="18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rev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rsi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cle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rev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rsed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2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cle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q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ity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 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6268211"/>
            <a:ext cx="42792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refri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030601"/>
            <a:ext cx="8001000" cy="3522599"/>
          </a:xfrm>
          <a:custGeom>
            <a:avLst/>
            <a:gdLst/>
            <a:ahLst/>
            <a:cxnLst/>
            <a:rect l="l" t="t" r="r" b="b"/>
            <a:pathLst>
              <a:path w="8001000" h="3522599">
                <a:moveTo>
                  <a:pt x="0" y="3522599"/>
                </a:moveTo>
                <a:lnTo>
                  <a:pt x="8001000" y="3522599"/>
                </a:lnTo>
                <a:lnTo>
                  <a:pt x="8001000" y="0"/>
                </a:lnTo>
                <a:lnTo>
                  <a:pt x="0" y="0"/>
                </a:lnTo>
                <a:lnTo>
                  <a:pt x="0" y="3522599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825" y="6576694"/>
            <a:ext cx="8058150" cy="0"/>
          </a:xfrm>
          <a:custGeom>
            <a:avLst/>
            <a:gdLst/>
            <a:ahLst/>
            <a:cxnLst/>
            <a:rect l="l" t="t" r="r" b="b"/>
            <a:pathLst>
              <a:path w="8058150">
                <a:moveTo>
                  <a:pt x="0" y="0"/>
                </a:moveTo>
                <a:lnTo>
                  <a:pt x="805815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" y="3013710"/>
            <a:ext cx="0" cy="3557269"/>
          </a:xfrm>
          <a:custGeom>
            <a:avLst/>
            <a:gdLst/>
            <a:ahLst/>
            <a:cxnLst/>
            <a:rect l="l" t="t" r="r" b="b"/>
            <a:pathLst>
              <a:path h="3557269">
                <a:moveTo>
                  <a:pt x="0" y="0"/>
                </a:moveTo>
                <a:lnTo>
                  <a:pt x="0" y="355726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825" y="3007995"/>
            <a:ext cx="8058150" cy="0"/>
          </a:xfrm>
          <a:custGeom>
            <a:avLst/>
            <a:gdLst/>
            <a:ahLst/>
            <a:cxnLst/>
            <a:rect l="l" t="t" r="r" b="b"/>
            <a:pathLst>
              <a:path w="8058150">
                <a:moveTo>
                  <a:pt x="0" y="0"/>
                </a:moveTo>
                <a:lnTo>
                  <a:pt x="80581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7259" y="3013329"/>
            <a:ext cx="0" cy="3557016"/>
          </a:xfrm>
          <a:custGeom>
            <a:avLst/>
            <a:gdLst/>
            <a:ahLst/>
            <a:cxnLst/>
            <a:rect l="l" t="t" r="r" b="b"/>
            <a:pathLst>
              <a:path h="3557016">
                <a:moveTo>
                  <a:pt x="0" y="0"/>
                </a:moveTo>
                <a:lnTo>
                  <a:pt x="0" y="35570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684" y="6542405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830" y="3059429"/>
            <a:ext cx="0" cy="3465830"/>
          </a:xfrm>
          <a:custGeom>
            <a:avLst/>
            <a:gdLst/>
            <a:ahLst/>
            <a:cxnLst/>
            <a:rect l="l" t="t" r="r" b="b"/>
            <a:pathLst>
              <a:path h="3465830">
                <a:moveTo>
                  <a:pt x="0" y="0"/>
                </a:moveTo>
                <a:lnTo>
                  <a:pt x="0" y="346583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684" y="3042285"/>
            <a:ext cx="8012430" cy="0"/>
          </a:xfrm>
          <a:custGeom>
            <a:avLst/>
            <a:gdLst/>
            <a:ahLst/>
            <a:cxnLst/>
            <a:rect l="l" t="t" r="r" b="b"/>
            <a:pathLst>
              <a:path w="8012430">
                <a:moveTo>
                  <a:pt x="0" y="0"/>
                </a:moveTo>
                <a:lnTo>
                  <a:pt x="8012430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2969" y="3059048"/>
            <a:ext cx="0" cy="3465576"/>
          </a:xfrm>
          <a:custGeom>
            <a:avLst/>
            <a:gdLst/>
            <a:ahLst/>
            <a:cxnLst/>
            <a:rect l="l" t="t" r="r" b="b"/>
            <a:pathLst>
              <a:path h="3465576">
                <a:moveTo>
                  <a:pt x="0" y="0"/>
                </a:moveTo>
                <a:lnTo>
                  <a:pt x="0" y="3465576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2140" y="1851914"/>
            <a:ext cx="7995920" cy="4815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85335" marR="205740" algn="just" rtl="0">
              <a:lnSpc>
                <a:spcPct val="100000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-114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pro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-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must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tisfy</a:t>
            </a:r>
            <a:r>
              <a:rPr sz="2000" spc="-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both the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ond</a:t>
            </a:r>
            <a:r>
              <a:rPr sz="2000" spc="-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laws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of thermodynamics</a:t>
            </a:r>
            <a:r>
              <a:rPr sz="2000" spc="-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20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pro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eed.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83"/>
              </a:spcBef>
            </a:pPr>
            <a:endParaRPr sz="1300"/>
          </a:p>
          <a:p>
            <a:pPr marL="329565" algn="l" rtl="0">
              <a:lnSpc>
                <a:spcPct val="100000"/>
              </a:lnSpc>
            </a:pPr>
            <a:r>
              <a:rPr sz="2400" b="1" dirty="0" smtClean="0">
                <a:solidFill>
                  <a:srgbClr val="3333FF"/>
                </a:solidFill>
                <a:latin typeface="Arial"/>
                <a:cs typeface="Arial"/>
              </a:rPr>
              <a:t>MAJOR US</a:t>
            </a:r>
            <a:r>
              <a:rPr sz="2400" b="1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400" b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3333FF"/>
                </a:solidFill>
                <a:latin typeface="Arial"/>
                <a:cs typeface="Arial"/>
              </a:rPr>
              <a:t>OF T</a:t>
            </a:r>
            <a:r>
              <a:rPr sz="2400" b="1" spc="-15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3333FF"/>
                </a:solidFill>
                <a:latin typeface="Arial"/>
                <a:cs typeface="Arial"/>
              </a:rPr>
              <a:t>E S</a:t>
            </a:r>
            <a:r>
              <a:rPr sz="2400" b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3333FF"/>
                </a:solidFill>
                <a:latin typeface="Arial"/>
                <a:cs typeface="Arial"/>
              </a:rPr>
              <a:t>COND L</a:t>
            </a:r>
            <a:r>
              <a:rPr sz="2400" b="1" spc="-14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 algn="l" rtl="0">
              <a:lnSpc>
                <a:spcPct val="100000"/>
              </a:lnSpc>
              <a:buClr>
                <a:srgbClr val="3333FF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tify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recti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9"/>
              </a:spcBef>
              <a:buClr>
                <a:srgbClr val="3333FF"/>
              </a:buClr>
              <a:buFont typeface="Arial"/>
              <a:buAutoNum type="arabicPeriod"/>
            </a:pPr>
            <a:endParaRPr sz="600"/>
          </a:p>
          <a:p>
            <a:pPr marL="355600" indent="-342900" algn="l" rtl="0">
              <a:lnSpc>
                <a:spcPct val="100000"/>
              </a:lnSpc>
              <a:buClr>
                <a:srgbClr val="3333FF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lso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se</a:t>
            </a:r>
            <a:r>
              <a:rPr sz="1800" spc="0" dirty="0" smtClean="0">
                <a:latin typeface="Arial"/>
                <a:cs typeface="Arial"/>
              </a:rPr>
              <a:t>rts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ha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qua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ty</a:t>
            </a:r>
            <a:r>
              <a:rPr sz="1800" i="1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ll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q</a:t>
            </a:r>
            <a:r>
              <a:rPr sz="1800" spc="-15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tit</a:t>
            </a:r>
            <a:r>
              <a:rPr sz="1800" spc="-15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396875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first 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aw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cer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sformati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ard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its 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termi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 marL="355600" marR="210820" indent="-342900" algn="l" rtl="0">
              <a:lnSpc>
                <a:spcPct val="100000"/>
              </a:lnSpc>
              <a:buClr>
                <a:srgbClr val="3333FF"/>
              </a:buClr>
              <a:buFont typeface="Arial"/>
              <a:buAutoNum type="arabicPeriod" startAt="3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mics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termi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tical</a:t>
            </a:r>
            <a:r>
              <a:rPr sz="18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i="1" spc="-15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its</a:t>
            </a:r>
            <a:r>
              <a:rPr sz="1800" i="1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rforma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stems,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frig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rs,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icti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gr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of co</a:t>
            </a:r>
            <a:r>
              <a:rPr sz="1800" i="1" spc="-15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eti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i="1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R="12700" algn="l" rtl="0">
              <a:lnSpc>
                <a:spcPct val="100000"/>
              </a:lnSpc>
              <a:spcBef>
                <a:spcPts val="10"/>
              </a:spcBef>
            </a:pPr>
            <a:r>
              <a:rPr sz="140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6975" y="555828"/>
            <a:ext cx="2805430" cy="925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2000" dirty="0" smtClean="0">
                <a:solidFill>
                  <a:srgbClr val="3333FF"/>
                </a:solidFill>
                <a:latin typeface="Arial"/>
                <a:cs typeface="Arial"/>
              </a:rPr>
              <a:t>Pro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000" spc="-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2000" spc="-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in a c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rtain</a:t>
            </a:r>
            <a:r>
              <a:rPr sz="20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dir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ction,</a:t>
            </a:r>
            <a:r>
              <a:rPr sz="20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not in </a:t>
            </a:r>
            <a:r>
              <a:rPr sz="20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20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reverse</a:t>
            </a:r>
            <a:r>
              <a:rPr sz="2000" spc="-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dir</a:t>
            </a:r>
            <a:r>
              <a:rPr sz="2000" spc="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3333FF"/>
                </a:solidFill>
                <a:latin typeface="Arial"/>
                <a:cs typeface="Arial"/>
              </a:rPr>
              <a:t>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304800"/>
            <a:ext cx="3105150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" y="1752600"/>
            <a:ext cx="4600575" cy="105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98437"/>
            <a:ext cx="8382000" cy="639762"/>
          </a:xfrm>
          <a:custGeom>
            <a:avLst/>
            <a:gdLst/>
            <a:ahLst/>
            <a:cxnLst/>
            <a:rect l="l" t="t" r="r" b="b"/>
            <a:pathLst>
              <a:path w="8382000" h="639762">
                <a:moveTo>
                  <a:pt x="0" y="639762"/>
                </a:moveTo>
                <a:lnTo>
                  <a:pt x="8382000" y="639762"/>
                </a:lnTo>
                <a:lnTo>
                  <a:pt x="83820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4383913"/>
            <a:ext cx="8224520" cy="2283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35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tical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tive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rge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th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r</a:t>
            </a:r>
            <a:r>
              <a:rPr sz="1800" i="1" spc="-15" dirty="0" smtClean="0"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al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er</a:t>
            </a:r>
            <a:r>
              <a:rPr sz="1800" i="1" spc="-10" dirty="0" smtClean="0">
                <a:latin typeface="Arial"/>
                <a:cs typeface="Arial"/>
              </a:rPr>
              <a:t>g</a:t>
            </a:r>
            <a:r>
              <a:rPr sz="1800" i="1" spc="0" dirty="0" smtClean="0">
                <a:latin typeface="Arial"/>
                <a:cs typeface="Arial"/>
              </a:rPr>
              <a:t>y</a:t>
            </a:r>
            <a:r>
              <a:rPr sz="1800" i="1" spc="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ca</a:t>
            </a:r>
            <a:r>
              <a:rPr sz="1800" i="1" spc="-10" dirty="0" smtClean="0">
                <a:latin typeface="Arial"/>
                <a:cs typeface="Arial"/>
              </a:rPr>
              <a:t>p</a:t>
            </a:r>
            <a:r>
              <a:rPr sz="1800" i="1" spc="0" dirty="0" smtClean="0">
                <a:latin typeface="Arial"/>
                <a:cs typeface="Arial"/>
              </a:rPr>
              <a:t>ac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ty</a:t>
            </a:r>
            <a:r>
              <a:rPr sz="1800" i="1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(mass x 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cific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at)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rb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fin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te 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ut 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y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ther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 ene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gy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 or j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serv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500"/>
              </a:lnSpc>
              <a:spcBef>
                <a:spcPts val="37"/>
              </a:spcBef>
              <a:buClr>
                <a:srgbClr val="FF3300"/>
              </a:buClr>
              <a:buFont typeface="Arial"/>
              <a:buChar char="•"/>
            </a:pPr>
            <a:endParaRPr sz="500"/>
          </a:p>
          <a:p>
            <a:pPr marL="355600" marR="58419" indent="-342900" algn="l" rtl="0">
              <a:lnSpc>
                <a:spcPct val="100099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In pr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ctice, 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rge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ns, 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kes,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riv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atmos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rvo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rs </a:t>
            </a:r>
            <a:r>
              <a:rPr sz="1800" spc="-10" dirty="0" smtClean="0">
                <a:latin typeface="Arial"/>
                <a:cs typeface="Arial"/>
              </a:rPr>
              <a:t>be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au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ir </a:t>
            </a:r>
            <a:r>
              <a:rPr sz="1800" spc="-10" dirty="0" smtClean="0">
                <a:latin typeface="Arial"/>
                <a:cs typeface="Arial"/>
              </a:rPr>
              <a:t>la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stor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apab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iti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t</a:t>
            </a:r>
            <a:r>
              <a:rPr sz="1800" spc="-10" dirty="0" smtClean="0">
                <a:latin typeface="Arial"/>
                <a:cs typeface="Arial"/>
              </a:rPr>
              <a:t>he</a:t>
            </a:r>
            <a:r>
              <a:rPr sz="1800" spc="0" dirty="0" smtClean="0">
                <a:latin typeface="Arial"/>
                <a:cs typeface="Arial"/>
              </a:rPr>
              <a:t>rm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500"/>
              </a:lnSpc>
              <a:spcBef>
                <a:spcPts val="43"/>
              </a:spcBef>
            </a:pPr>
            <a:endParaRPr sz="500"/>
          </a:p>
          <a:p>
            <a:pPr marR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941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THERMAL</a:t>
            </a:r>
            <a:r>
              <a:rPr sz="32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ENERGY RES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RVOIRS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6609" y="2491485"/>
            <a:ext cx="1346200" cy="1656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our</a:t>
            </a:r>
            <a:r>
              <a:rPr sz="1800" b="1" spc="-1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e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 form of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at,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b="1" spc="0" dirty="0" smtClean="0">
                <a:solidFill>
                  <a:srgbClr val="3333FF"/>
                </a:solidFill>
                <a:latin typeface="Arial"/>
                <a:cs typeface="Arial"/>
              </a:rPr>
              <a:t>sink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914400"/>
            <a:ext cx="3810000" cy="253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3467734"/>
            <a:ext cx="3632200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rge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rmal mass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can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rmal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rvo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9650" y="1219200"/>
            <a:ext cx="2266950" cy="2867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0" y="6442455"/>
            <a:ext cx="39624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3840" algn="l" rtl="0">
              <a:lnSpc>
                <a:spcPts val="1664"/>
              </a:lnSpc>
            </a:pPr>
            <a:r>
              <a:rPr sz="140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228663"/>
            <a:ext cx="3962400" cy="579437"/>
          </a:xfrm>
          <a:custGeom>
            <a:avLst/>
            <a:gdLst/>
            <a:ahLst/>
            <a:cxnLst/>
            <a:rect l="l" t="t" r="r" b="b"/>
            <a:pathLst>
              <a:path w="3962400" h="579437">
                <a:moveTo>
                  <a:pt x="0" y="579437"/>
                </a:moveTo>
                <a:lnTo>
                  <a:pt x="3962400" y="579437"/>
                </a:lnTo>
                <a:lnTo>
                  <a:pt x="3962400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687" rIns="0" bIns="0" rtlCol="0">
            <a:noAutofit/>
          </a:bodyPr>
          <a:lstStyle/>
          <a:p>
            <a:pPr marL="4585335" rtl="0">
              <a:lnSpc>
                <a:spcPct val="100000"/>
              </a:lnSpc>
            </a:pPr>
            <a:r>
              <a:rPr sz="3200" b="1" dirty="0" smtClean="0">
                <a:solidFill>
                  <a:srgbClr val="FF3300"/>
                </a:solidFill>
                <a:latin typeface="Arial"/>
                <a:cs typeface="Arial"/>
              </a:rPr>
              <a:t>HE</a:t>
            </a:r>
            <a:r>
              <a:rPr sz="3200" b="1" spc="-24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3200" b="1" spc="-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3300"/>
                </a:solidFill>
                <a:latin typeface="Arial"/>
                <a:cs typeface="Arial"/>
              </a:rPr>
              <a:t>ENGINES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995425"/>
            <a:ext cx="3962400" cy="5633974"/>
          </a:xfrm>
          <a:custGeom>
            <a:avLst/>
            <a:gdLst/>
            <a:ahLst/>
            <a:cxnLst/>
            <a:rect l="l" t="t" r="r" b="b"/>
            <a:pathLst>
              <a:path w="3962400" h="5633974">
                <a:moveTo>
                  <a:pt x="0" y="5633974"/>
                </a:moveTo>
                <a:lnTo>
                  <a:pt x="3962400" y="5633974"/>
                </a:lnTo>
                <a:lnTo>
                  <a:pt x="3962400" y="0"/>
                </a:lnTo>
                <a:lnTo>
                  <a:pt x="0" y="0"/>
                </a:lnTo>
                <a:lnTo>
                  <a:pt x="0" y="5633974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995425"/>
            <a:ext cx="3962400" cy="5633974"/>
          </a:xfrm>
          <a:custGeom>
            <a:avLst/>
            <a:gdLst/>
            <a:ahLst/>
            <a:cxnLst/>
            <a:rect l="l" t="t" r="r" b="b"/>
            <a:pathLst>
              <a:path w="3962400" h="5633974">
                <a:moveTo>
                  <a:pt x="0" y="5633974"/>
                </a:moveTo>
                <a:lnTo>
                  <a:pt x="3962400" y="5633974"/>
                </a:lnTo>
                <a:lnTo>
                  <a:pt x="3962400" y="0"/>
                </a:lnTo>
                <a:lnTo>
                  <a:pt x="0" y="0"/>
                </a:lnTo>
                <a:lnTo>
                  <a:pt x="0" y="5633974"/>
                </a:lnTo>
                <a:close/>
              </a:path>
            </a:pathLst>
          </a:custGeom>
          <a:ln w="25399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6428" y="1035430"/>
            <a:ext cx="3787775" cy="5250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de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ce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c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 </a:t>
            </a:r>
            <a:r>
              <a:rPr sz="1800" spc="-10" dirty="0" smtClean="0">
                <a:latin typeface="Arial"/>
                <a:cs typeface="Arial"/>
              </a:rPr>
              <a:t>hea</a:t>
            </a:r>
            <a:r>
              <a:rPr sz="1800" spc="0" dirty="0" smtClean="0">
                <a:latin typeface="Arial"/>
                <a:cs typeface="Arial"/>
              </a:rPr>
              <a:t>t to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ork.</a:t>
            </a:r>
            <a:endParaRPr sz="1800">
              <a:latin typeface="Arial"/>
              <a:cs typeface="Arial"/>
            </a:endParaRPr>
          </a:p>
          <a:p>
            <a:pPr marL="355600" marR="1270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from a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h-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(so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ar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16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 o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fur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cto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etc.).</a:t>
            </a:r>
            <a:endParaRPr sz="1800">
              <a:latin typeface="Arial"/>
              <a:cs typeface="Arial"/>
            </a:endParaRPr>
          </a:p>
          <a:p>
            <a:pPr marL="355600" marR="219710" indent="-342900" algn="l" rtl="0">
              <a:lnSpc>
                <a:spcPct val="100000"/>
              </a:lnSpc>
              <a:spcBef>
                <a:spcPts val="434"/>
              </a:spcBef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he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 </a:t>
            </a:r>
            <a:r>
              <a:rPr sz="1800" spc="-10" dirty="0" smtClean="0">
                <a:latin typeface="Arial"/>
                <a:cs typeface="Arial"/>
              </a:rPr>
              <a:t>pa</a:t>
            </a:r>
            <a:r>
              <a:rPr sz="1800" spc="0" dirty="0" smtClean="0">
                <a:latin typeface="Arial"/>
                <a:cs typeface="Arial"/>
              </a:rPr>
              <a:t>rt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th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 h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to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(us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orm 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rot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.)</a:t>
            </a:r>
            <a:endParaRPr sz="1800">
              <a:latin typeface="Arial"/>
              <a:cs typeface="Arial"/>
            </a:endParaRPr>
          </a:p>
          <a:p>
            <a:pPr marL="355600" marR="199390" indent="-342900" algn="l" rtl="0">
              <a:lnSpc>
                <a:spcPct val="100099"/>
              </a:lnSpc>
              <a:spcBef>
                <a:spcPts val="430"/>
              </a:spcBef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j</a:t>
            </a:r>
            <a:r>
              <a:rPr sz="1800" spc="0" dirty="0" smtClean="0">
                <a:latin typeface="Arial"/>
                <a:cs typeface="Arial"/>
              </a:rPr>
              <a:t>ect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rema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aste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to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-tem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k (the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phe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ve</a:t>
            </a:r>
            <a:r>
              <a:rPr sz="1800" spc="0" dirty="0" smtClean="0">
                <a:latin typeface="Arial"/>
                <a:cs typeface="Arial"/>
              </a:rPr>
              <a:t>rs, etc.).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3300"/>
              </a:buClr>
              <a:buFont typeface="Arial"/>
              <a:buAutoNum type="arabicPeriod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355600" marR="180975" indent="-3429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 c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fl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sferred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flu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28600"/>
            <a:ext cx="335280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2590800"/>
            <a:ext cx="2765425" cy="409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00325" y="4903850"/>
            <a:ext cx="226123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rec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ork,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j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 a 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k.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7647" y="2593212"/>
            <a:ext cx="1926589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-3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 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be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rectly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tel</a:t>
            </a:r>
            <a:r>
              <a:rPr sz="1800" spc="-16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rev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44245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90135" rtl="0">
              <a:lnSpc>
                <a:spcPct val="100000"/>
              </a:lnSpc>
            </a:pP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10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25" dirty="0" smtClean="0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po</a:t>
            </a:r>
            <a:r>
              <a:rPr sz="2800" b="1" spc="-40" dirty="0" smtClean="0">
                <a:solidFill>
                  <a:srgbClr val="FF3300"/>
                </a:solidFill>
                <a:latin typeface="Arial"/>
                <a:cs typeface="Arial"/>
              </a:rPr>
              <a:t>w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er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plant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628" y="2735834"/>
            <a:ext cx="306133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rtion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5199126"/>
            <a:ext cx="6535801" cy="1506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4038660"/>
            <a:ext cx="3492816" cy="37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4557713"/>
            <a:ext cx="3456637" cy="395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209550"/>
            <a:ext cx="4498975" cy="4895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2575" y="914400"/>
            <a:ext cx="3324225" cy="1809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5600" y="6442455"/>
            <a:ext cx="2286000" cy="339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9624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6619"/>
            <a:ext cx="314896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2800" b="1" spc="-30" dirty="0" smtClean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mal</a:t>
            </a:r>
            <a:r>
              <a:rPr sz="2800" b="1" spc="1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fic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ienc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002913"/>
            <a:ext cx="349313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rform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vert more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rec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ive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6172206"/>
            <a:ext cx="2184372" cy="30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00" y="381007"/>
            <a:ext cx="1851660" cy="30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838259"/>
            <a:ext cx="1308563" cy="630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5600" y="1600263"/>
            <a:ext cx="1438612" cy="585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4962514"/>
            <a:ext cx="4394836" cy="752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5762652"/>
            <a:ext cx="1543125" cy="790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5401" y="5824569"/>
            <a:ext cx="1802419" cy="728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350" y="609600"/>
            <a:ext cx="258445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400" y="152400"/>
            <a:ext cx="2171700" cy="400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600" y="3124198"/>
            <a:ext cx="2286000" cy="3657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46572" y="4155313"/>
            <a:ext cx="1587500" cy="193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9906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most e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j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most 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lf of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rec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ive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aste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5628" y="2478659"/>
            <a:ext cx="147002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Sc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216525"/>
            <a:ext cx="5257800" cy="1336675"/>
          </a:xfrm>
          <a:custGeom>
            <a:avLst/>
            <a:gdLst/>
            <a:ahLst/>
            <a:cxnLst/>
            <a:rect l="l" t="t" r="r" b="b"/>
            <a:pathLst>
              <a:path w="5257800" h="1336675">
                <a:moveTo>
                  <a:pt x="0" y="1336675"/>
                </a:moveTo>
                <a:lnTo>
                  <a:pt x="5257800" y="1336675"/>
                </a:lnTo>
                <a:lnTo>
                  <a:pt x="5257800" y="0"/>
                </a:lnTo>
                <a:lnTo>
                  <a:pt x="0" y="0"/>
                </a:lnTo>
                <a:lnTo>
                  <a:pt x="0" y="133667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5216525"/>
            <a:ext cx="5257800" cy="1336675"/>
          </a:xfrm>
          <a:custGeom>
            <a:avLst/>
            <a:gdLst/>
            <a:ahLst/>
            <a:cxnLst/>
            <a:rect l="l" t="t" r="r" b="b"/>
            <a:pathLst>
              <a:path w="5257800" h="1336675">
                <a:moveTo>
                  <a:pt x="0" y="1336675"/>
                </a:moveTo>
                <a:lnTo>
                  <a:pt x="5257800" y="1336675"/>
                </a:lnTo>
                <a:lnTo>
                  <a:pt x="5257800" y="0"/>
                </a:lnTo>
                <a:lnTo>
                  <a:pt x="0" y="0"/>
                </a:lnTo>
                <a:lnTo>
                  <a:pt x="0" y="1336675"/>
                </a:lnTo>
                <a:close/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885825"/>
            <a:ext cx="5276850" cy="353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5256529"/>
            <a:ext cx="8148320" cy="1619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075305" algn="l" rtl="0">
              <a:lnSpc>
                <a:spcPct val="100000"/>
              </a:lnSpc>
            </a:pPr>
            <a:r>
              <a:rPr sz="2000" spc="-10" dirty="0" smtClean="0">
                <a:latin typeface="Arial"/>
                <a:cs typeface="Arial"/>
              </a:rPr>
              <a:t>Ev</a:t>
            </a:r>
            <a:r>
              <a:rPr sz="2000" spc="0" dirty="0" smtClean="0">
                <a:latin typeface="Arial"/>
                <a:cs typeface="Arial"/>
              </a:rPr>
              <a:t>ery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heat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engine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must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i="1" spc="0" dirty="0" smtClean="0">
                <a:latin typeface="Arial"/>
                <a:cs typeface="Arial"/>
              </a:rPr>
              <a:t>wa</a:t>
            </a:r>
            <a:r>
              <a:rPr sz="2000" i="1" spc="5" dirty="0" smtClean="0">
                <a:latin typeface="Arial"/>
                <a:cs typeface="Arial"/>
              </a:rPr>
              <a:t>s</a:t>
            </a:r>
            <a:r>
              <a:rPr sz="2000" i="1" spc="0" dirty="0" smtClean="0">
                <a:latin typeface="Arial"/>
                <a:cs typeface="Arial"/>
              </a:rPr>
              <a:t>te</a:t>
            </a:r>
            <a:r>
              <a:rPr sz="2000" i="1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some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energy by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tran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fe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ring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 to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lo</a:t>
            </a:r>
            <a:r>
              <a:rPr sz="2000" spc="15" dirty="0" smtClean="0">
                <a:latin typeface="Arial"/>
                <a:cs typeface="Arial"/>
              </a:rPr>
              <a:t>w</a:t>
            </a:r>
            <a:r>
              <a:rPr sz="2000" spc="0" dirty="0" smtClean="0">
                <a:latin typeface="Arial"/>
                <a:cs typeface="Arial"/>
              </a:rPr>
              <a:t>-temperature res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rvoir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 order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mplete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cycle,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even und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ideali</a:t>
            </a:r>
            <a:r>
              <a:rPr sz="2000" spc="5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ed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nditions.</a:t>
            </a:r>
            <a:endParaRPr sz="2000">
              <a:latin typeface="Arial"/>
              <a:cs typeface="Arial"/>
            </a:endParaRPr>
          </a:p>
          <a:p>
            <a:pPr marR="12700" algn="l" rtl="0">
              <a:lnSpc>
                <a:spcPts val="1420"/>
              </a:lnSpc>
            </a:pPr>
            <a:r>
              <a:rPr sz="140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  <a:p>
            <a:pPr marL="76200" algn="ctr" rtl="0">
              <a:lnSpc>
                <a:spcPts val="165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295" rtl="0">
              <a:lnSpc>
                <a:spcPct val="100000"/>
              </a:lnSpc>
            </a:pP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Can</a:t>
            </a:r>
            <a:r>
              <a:rPr sz="2800" b="1" spc="1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we</a:t>
            </a:r>
            <a:r>
              <a:rPr sz="2800" b="1" spc="-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b="1" spc="-15" dirty="0" smtClean="0">
                <a:solidFill>
                  <a:srgbClr val="FF3300"/>
                </a:solidFill>
                <a:latin typeface="Arial"/>
                <a:cs typeface="Arial"/>
              </a:rPr>
              <a:t>v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b="1" spc="20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i="1" spc="-30" dirty="0" smtClean="0">
                <a:solidFill>
                  <a:srgbClr val="FF3300"/>
                </a:solidFill>
                <a:latin typeface="Arial"/>
                <a:cs typeface="Arial"/>
              </a:rPr>
              <a:t>Q</a:t>
            </a:r>
            <a:r>
              <a:rPr sz="2775" b="1" spc="7" baseline="-21021" dirty="0" smtClean="0">
                <a:solidFill>
                  <a:srgbClr val="FF3300"/>
                </a:solidFill>
                <a:latin typeface="Arial"/>
                <a:cs typeface="Arial"/>
              </a:rPr>
              <a:t>out</a:t>
            </a:r>
            <a:r>
              <a:rPr sz="2800" b="1" spc="-20" dirty="0" smtClean="0">
                <a:solidFill>
                  <a:srgbClr val="FF3300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4428490"/>
            <a:ext cx="498475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at-e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ut 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j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some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 to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lo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4628" y="703453"/>
            <a:ext cx="3008630" cy="4510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63830" indent="-3429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In a steam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t,</a:t>
            </a:r>
            <a:r>
              <a:rPr sz="1800" spc="5" dirty="0" smtClean="0">
                <a:latin typeface="Arial"/>
                <a:cs typeface="Arial"/>
              </a:rPr>
              <a:t> t</a:t>
            </a:r>
            <a:r>
              <a:rPr sz="1800" spc="0" dirty="0" smtClean="0">
                <a:latin typeface="Arial"/>
                <a:cs typeface="Arial"/>
              </a:rPr>
              <a:t>he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vice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rge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q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tities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aste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re</a:t>
            </a:r>
            <a:r>
              <a:rPr sz="1800" spc="-10" dirty="0" smtClean="0">
                <a:latin typeface="Arial"/>
                <a:cs typeface="Arial"/>
              </a:rPr>
              <a:t>j</a:t>
            </a:r>
            <a:r>
              <a:rPr sz="1800" spc="0" dirty="0" smtClean="0">
                <a:latin typeface="Arial"/>
                <a:cs typeface="Arial"/>
              </a:rPr>
              <a:t>ect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ri</a:t>
            </a:r>
            <a:r>
              <a:rPr sz="1800" spc="-10" dirty="0" smtClean="0">
                <a:latin typeface="Arial"/>
                <a:cs typeface="Arial"/>
              </a:rPr>
              <a:t>ve</a:t>
            </a:r>
            <a:r>
              <a:rPr sz="1800" spc="0" dirty="0" smtClean="0">
                <a:latin typeface="Arial"/>
                <a:cs typeface="Arial"/>
              </a:rPr>
              <a:t>rs, 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 or the atm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2700" indent="-342900" algn="l" rtl="0">
              <a:lnSpc>
                <a:spcPct val="100000"/>
              </a:lnSpc>
              <a:spcBef>
                <a:spcPts val="430"/>
              </a:spcBef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j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take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he co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 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save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all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 </a:t>
            </a:r>
            <a:r>
              <a:rPr sz="1800" spc="-4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aste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ene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3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355600" marR="25400" indent="-342900" algn="l" rtl="0">
              <a:lnSpc>
                <a:spcPct val="100000"/>
              </a:lnSpc>
              <a:spcBef>
                <a:spcPts val="430"/>
              </a:spcBef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is, 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fortu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6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 a firm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no</a:t>
            </a:r>
            <a:r>
              <a:rPr sz="18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simp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 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re</a:t>
            </a:r>
            <a:r>
              <a:rPr sz="1800" spc="-10" dirty="0" smtClean="0">
                <a:latin typeface="Arial"/>
                <a:cs typeface="Arial"/>
              </a:rPr>
              <a:t>j</a:t>
            </a:r>
            <a:r>
              <a:rPr sz="1800" spc="0" dirty="0" smtClean="0">
                <a:latin typeface="Arial"/>
                <a:cs typeface="Arial"/>
              </a:rPr>
              <a:t>ecti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c</a:t>
            </a:r>
            <a:r>
              <a:rPr sz="1800" spc="-10" dirty="0" smtClean="0">
                <a:latin typeface="Arial"/>
                <a:cs typeface="Arial"/>
              </a:rPr>
              <a:t>onden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cle ca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2512</Words>
  <Application>Microsoft Office PowerPoint</Application>
  <PresentationFormat>عرض على الشاشة (3:4)‏</PresentationFormat>
  <Paragraphs>313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   Thermodynamics </vt:lpstr>
      <vt:lpstr>Objectives</vt:lpstr>
      <vt:lpstr>INTRODUCTION TO THE SECOND LAW</vt:lpstr>
      <vt:lpstr>عرض تقديمي في PowerPoint</vt:lpstr>
      <vt:lpstr>THERMAL ENERGY RESERVOIRS</vt:lpstr>
      <vt:lpstr>HEAT ENGINES</vt:lpstr>
      <vt:lpstr>A steam power plant</vt:lpstr>
      <vt:lpstr>عرض تقديمي في PowerPoint</vt:lpstr>
      <vt:lpstr>Can we save Qout?</vt:lpstr>
      <vt:lpstr>The Second Law of Thermodynamics:</vt:lpstr>
      <vt:lpstr>REFRIGERATORS AND HEAT PUMPS</vt:lpstr>
      <vt:lpstr>Coefficient of Performance</vt:lpstr>
      <vt:lpstr>Heat Pumps</vt:lpstr>
      <vt:lpstr>عرض تقديمي في PowerPoint</vt:lpstr>
      <vt:lpstr>عرض تقديمي في PowerPoint</vt:lpstr>
      <vt:lpstr>Equivalence of the Two Statements</vt:lpstr>
      <vt:lpstr>عرض تقديمي في PowerPoint</vt:lpstr>
      <vt:lpstr>REVERSIBLE AND IRREVERSIBLE PROCESSES</vt:lpstr>
      <vt:lpstr>عرض تقديمي في PowerPoint</vt:lpstr>
      <vt:lpstr>Internally and Externally Reversible Processes</vt:lpstr>
      <vt:lpstr>THE CARNOT CYCLE</vt:lpstr>
      <vt:lpstr>عرض تقديمي في PowerPoint</vt:lpstr>
      <vt:lpstr>THE CARNOT PRINCIPLES</vt:lpstr>
      <vt:lpstr>عرض تقديمي في PowerPoint</vt:lpstr>
      <vt:lpstr>عرض تقديمي في PowerPoint</vt:lpstr>
      <vt:lpstr>THE CARNOT HEAT ENGINE</vt:lpstr>
      <vt:lpstr>The Quality of Energy</vt:lpstr>
      <vt:lpstr>THE CARNOT REFRIGERATOR AND HEAT PUMP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layth</cp:lastModifiedBy>
  <cp:revision>3</cp:revision>
  <dcterms:created xsi:type="dcterms:W3CDTF">2018-12-16T22:09:06Z</dcterms:created>
  <dcterms:modified xsi:type="dcterms:W3CDTF">2018-12-16T19:25:29Z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LastSaved">
    <vt:filetime>2018-12-16T00:00:00Z</vt:filetime>
  </property>
</Properties>
</file>